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93"/>
  </p:notesMasterIdLst>
  <p:handoutMasterIdLst>
    <p:handoutMasterId r:id="rId94"/>
  </p:handoutMasterIdLst>
  <p:sldIdLst>
    <p:sldId id="311" r:id="rId2"/>
    <p:sldId id="264" r:id="rId3"/>
    <p:sldId id="265" r:id="rId4"/>
    <p:sldId id="266" r:id="rId5"/>
    <p:sldId id="267" r:id="rId6"/>
    <p:sldId id="313" r:id="rId7"/>
    <p:sldId id="268" r:id="rId8"/>
    <p:sldId id="340" r:id="rId9"/>
    <p:sldId id="341" r:id="rId10"/>
    <p:sldId id="314" r:id="rId11"/>
    <p:sldId id="347" r:id="rId12"/>
    <p:sldId id="342" r:id="rId13"/>
    <p:sldId id="269" r:id="rId14"/>
    <p:sldId id="304" r:id="rId15"/>
    <p:sldId id="315" r:id="rId16"/>
    <p:sldId id="270" r:id="rId17"/>
    <p:sldId id="306" r:id="rId18"/>
    <p:sldId id="271" r:id="rId19"/>
    <p:sldId id="272" r:id="rId20"/>
    <p:sldId id="316" r:id="rId21"/>
    <p:sldId id="307" r:id="rId22"/>
    <p:sldId id="273" r:id="rId23"/>
    <p:sldId id="317" r:id="rId24"/>
    <p:sldId id="345" r:id="rId25"/>
    <p:sldId id="274" r:id="rId26"/>
    <p:sldId id="275" r:id="rId27"/>
    <p:sldId id="346" r:id="rId28"/>
    <p:sldId id="308" r:id="rId29"/>
    <p:sldId id="277" r:id="rId30"/>
    <p:sldId id="278" r:id="rId31"/>
    <p:sldId id="318" r:id="rId32"/>
    <p:sldId id="309" r:id="rId33"/>
    <p:sldId id="279" r:id="rId34"/>
    <p:sldId id="280" r:id="rId35"/>
    <p:sldId id="281" r:id="rId36"/>
    <p:sldId id="319" r:id="rId37"/>
    <p:sldId id="282" r:id="rId38"/>
    <p:sldId id="283" r:id="rId39"/>
    <p:sldId id="353" r:id="rId40"/>
    <p:sldId id="320" r:id="rId41"/>
    <p:sldId id="321" r:id="rId42"/>
    <p:sldId id="322" r:id="rId43"/>
    <p:sldId id="338" r:id="rId44"/>
    <p:sldId id="339" r:id="rId45"/>
    <p:sldId id="344" r:id="rId46"/>
    <p:sldId id="343" r:id="rId47"/>
    <p:sldId id="323" r:id="rId48"/>
    <p:sldId id="284" r:id="rId49"/>
    <p:sldId id="285" r:id="rId50"/>
    <p:sldId id="324" r:id="rId51"/>
    <p:sldId id="325" r:id="rId52"/>
    <p:sldId id="287" r:id="rId53"/>
    <p:sldId id="326" r:id="rId54"/>
    <p:sldId id="327" r:id="rId55"/>
    <p:sldId id="328" r:id="rId56"/>
    <p:sldId id="310" r:id="rId57"/>
    <p:sldId id="288" r:id="rId58"/>
    <p:sldId id="329" r:id="rId59"/>
    <p:sldId id="305" r:id="rId60"/>
    <p:sldId id="289" r:id="rId61"/>
    <p:sldId id="330" r:id="rId62"/>
    <p:sldId id="331" r:id="rId63"/>
    <p:sldId id="290" r:id="rId64"/>
    <p:sldId id="332" r:id="rId65"/>
    <p:sldId id="348" r:id="rId66"/>
    <p:sldId id="349" r:id="rId67"/>
    <p:sldId id="352" r:id="rId68"/>
    <p:sldId id="350" r:id="rId69"/>
    <p:sldId id="351" r:id="rId70"/>
    <p:sldId id="291" r:id="rId71"/>
    <p:sldId id="292" r:id="rId72"/>
    <p:sldId id="293" r:id="rId73"/>
    <p:sldId id="294" r:id="rId74"/>
    <p:sldId id="295" r:id="rId75"/>
    <p:sldId id="296" r:id="rId76"/>
    <p:sldId id="297" r:id="rId77"/>
    <p:sldId id="334" r:id="rId78"/>
    <p:sldId id="298" r:id="rId79"/>
    <p:sldId id="354" r:id="rId80"/>
    <p:sldId id="299" r:id="rId81"/>
    <p:sldId id="335" r:id="rId82"/>
    <p:sldId id="355" r:id="rId83"/>
    <p:sldId id="300" r:id="rId84"/>
    <p:sldId id="301" r:id="rId85"/>
    <p:sldId id="302" r:id="rId86"/>
    <p:sldId id="356" r:id="rId87"/>
    <p:sldId id="336" r:id="rId88"/>
    <p:sldId id="337" r:id="rId89"/>
    <p:sldId id="303" r:id="rId90"/>
    <p:sldId id="357" r:id="rId91"/>
    <p:sldId id="312"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3AC"/>
    <a:srgbClr val="8A288F"/>
    <a:srgbClr val="0976BC"/>
    <a:srgbClr val="5288C7"/>
    <a:srgbClr val="8FABD9"/>
    <a:srgbClr val="49479D"/>
    <a:srgbClr val="9690C6"/>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84" autoAdjust="0"/>
  </p:normalViewPr>
  <p:slideViewPr>
    <p:cSldViewPr>
      <p:cViewPr varScale="1">
        <p:scale>
          <a:sx n="85" d="100"/>
          <a:sy n="85" d="100"/>
        </p:scale>
        <p:origin x="1522" y="48"/>
      </p:cViewPr>
      <p:guideLst>
        <p:guide orient="horz" pos="2160"/>
        <p:guide pos="3840"/>
        <p:guide pos="2880"/>
      </p:guideLst>
    </p:cSldViewPr>
  </p:slideViewPr>
  <p:outlineViewPr>
    <p:cViewPr>
      <p:scale>
        <a:sx n="33" d="100"/>
        <a:sy n="33" d="100"/>
      </p:scale>
      <p:origin x="0" y="33546"/>
    </p:cViewPr>
  </p:outlineViewPr>
  <p:notesTextViewPr>
    <p:cViewPr>
      <p:scale>
        <a:sx n="100" d="100"/>
        <a:sy n="100" d="100"/>
      </p:scale>
      <p:origin x="0" y="0"/>
    </p:cViewPr>
  </p:notesTextViewPr>
  <p:notesViewPr>
    <p:cSldViewPr>
      <p:cViewPr varScale="1">
        <p:scale>
          <a:sx n="59" d="100"/>
          <a:sy n="59" d="100"/>
        </p:scale>
        <p:origin x="444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B50D09-7FCF-49B6-8114-BCD1CC67CD42}" type="datetimeFigureOut">
              <a:rPr lang="en-US" smtClean="0"/>
              <a:pPr/>
              <a:t>9/22/2025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6652CF-13C5-47A8-B6E1-6EF24B1B85C7}" type="slidenum">
              <a:rPr lang="en-US" smtClean="0"/>
              <a:pPr/>
              <a:t>‹#›</a:t>
            </a:fld>
            <a:endParaRPr lang="en-US" dirty="0"/>
          </a:p>
        </p:txBody>
      </p:sp>
    </p:spTree>
    <p:extLst>
      <p:ext uri="{BB962C8B-B14F-4D97-AF65-F5344CB8AC3E}">
        <p14:creationId xmlns:p14="http://schemas.microsoft.com/office/powerpoint/2010/main" val="209631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9/22/2025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dirty="0"/>
          </a:p>
        </p:txBody>
      </p:sp>
    </p:spTree>
    <p:extLst>
      <p:ext uri="{BB962C8B-B14F-4D97-AF65-F5344CB8AC3E}">
        <p14:creationId xmlns:p14="http://schemas.microsoft.com/office/powerpoint/2010/main" val="11439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30</a:t>
            </a:fld>
            <a:endParaRPr lang="en-US" dirty="0"/>
          </a:p>
        </p:txBody>
      </p:sp>
    </p:spTree>
    <p:extLst>
      <p:ext uri="{BB962C8B-B14F-4D97-AF65-F5344CB8AC3E}">
        <p14:creationId xmlns:p14="http://schemas.microsoft.com/office/powerpoint/2010/main" val="213254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49</a:t>
            </a:fld>
            <a:endParaRPr lang="en-US" dirty="0"/>
          </a:p>
        </p:txBody>
      </p:sp>
    </p:spTree>
    <p:extLst>
      <p:ext uri="{BB962C8B-B14F-4D97-AF65-F5344CB8AC3E}">
        <p14:creationId xmlns:p14="http://schemas.microsoft.com/office/powerpoint/2010/main" val="214290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52</a:t>
            </a:fld>
            <a:endParaRPr lang="en-US" dirty="0"/>
          </a:p>
        </p:txBody>
      </p:sp>
    </p:spTree>
    <p:extLst>
      <p:ext uri="{BB962C8B-B14F-4D97-AF65-F5344CB8AC3E}">
        <p14:creationId xmlns:p14="http://schemas.microsoft.com/office/powerpoint/2010/main" val="37580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63</a:t>
            </a:fld>
            <a:endParaRPr lang="en-US" dirty="0"/>
          </a:p>
        </p:txBody>
      </p:sp>
    </p:spTree>
    <p:extLst>
      <p:ext uri="{BB962C8B-B14F-4D97-AF65-F5344CB8AC3E}">
        <p14:creationId xmlns:p14="http://schemas.microsoft.com/office/powerpoint/2010/main" val="3591119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65</a:t>
            </a:fld>
            <a:endParaRPr lang="en-US" dirty="0"/>
          </a:p>
        </p:txBody>
      </p:sp>
    </p:spTree>
    <p:extLst>
      <p:ext uri="{BB962C8B-B14F-4D97-AF65-F5344CB8AC3E}">
        <p14:creationId xmlns:p14="http://schemas.microsoft.com/office/powerpoint/2010/main" val="288157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66</a:t>
            </a:fld>
            <a:endParaRPr lang="en-US" dirty="0"/>
          </a:p>
        </p:txBody>
      </p:sp>
    </p:spTree>
    <p:extLst>
      <p:ext uri="{BB962C8B-B14F-4D97-AF65-F5344CB8AC3E}">
        <p14:creationId xmlns:p14="http://schemas.microsoft.com/office/powerpoint/2010/main" val="232739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67</a:t>
            </a:fld>
            <a:endParaRPr lang="en-US" dirty="0"/>
          </a:p>
        </p:txBody>
      </p:sp>
    </p:spTree>
    <p:extLst>
      <p:ext uri="{BB962C8B-B14F-4D97-AF65-F5344CB8AC3E}">
        <p14:creationId xmlns:p14="http://schemas.microsoft.com/office/powerpoint/2010/main" val="113354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68</a:t>
            </a:fld>
            <a:endParaRPr lang="en-US" dirty="0"/>
          </a:p>
        </p:txBody>
      </p:sp>
    </p:spTree>
    <p:extLst>
      <p:ext uri="{BB962C8B-B14F-4D97-AF65-F5344CB8AC3E}">
        <p14:creationId xmlns:p14="http://schemas.microsoft.com/office/powerpoint/2010/main" val="1330620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69</a:t>
            </a:fld>
            <a:endParaRPr lang="en-US" dirty="0"/>
          </a:p>
        </p:txBody>
      </p:sp>
    </p:spTree>
    <p:extLst>
      <p:ext uri="{BB962C8B-B14F-4D97-AF65-F5344CB8AC3E}">
        <p14:creationId xmlns:p14="http://schemas.microsoft.com/office/powerpoint/2010/main" val="338916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89</a:t>
            </a:fld>
            <a:endParaRPr lang="en-US" dirty="0"/>
          </a:p>
        </p:txBody>
      </p:sp>
    </p:spTree>
    <p:extLst>
      <p:ext uri="{BB962C8B-B14F-4D97-AF65-F5344CB8AC3E}">
        <p14:creationId xmlns:p14="http://schemas.microsoft.com/office/powerpoint/2010/main" val="421159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dirty="0"/>
          </a:p>
        </p:txBody>
      </p:sp>
    </p:spTree>
    <p:extLst>
      <p:ext uri="{BB962C8B-B14F-4D97-AF65-F5344CB8AC3E}">
        <p14:creationId xmlns:p14="http://schemas.microsoft.com/office/powerpoint/2010/main" val="79454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90</a:t>
            </a:fld>
            <a:endParaRPr lang="en-US" dirty="0"/>
          </a:p>
        </p:txBody>
      </p:sp>
    </p:spTree>
    <p:extLst>
      <p:ext uri="{BB962C8B-B14F-4D97-AF65-F5344CB8AC3E}">
        <p14:creationId xmlns:p14="http://schemas.microsoft.com/office/powerpoint/2010/main" val="73814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dirty="0"/>
          </a:p>
        </p:txBody>
      </p:sp>
    </p:spTree>
    <p:extLst>
      <p:ext uri="{BB962C8B-B14F-4D97-AF65-F5344CB8AC3E}">
        <p14:creationId xmlns:p14="http://schemas.microsoft.com/office/powerpoint/2010/main" val="3440514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19</a:t>
            </a:fld>
            <a:endParaRPr lang="en-US" dirty="0"/>
          </a:p>
        </p:txBody>
      </p:sp>
    </p:spTree>
    <p:extLst>
      <p:ext uri="{BB962C8B-B14F-4D97-AF65-F5344CB8AC3E}">
        <p14:creationId xmlns:p14="http://schemas.microsoft.com/office/powerpoint/2010/main" val="1416291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22</a:t>
            </a:fld>
            <a:endParaRPr lang="en-US" dirty="0"/>
          </a:p>
        </p:txBody>
      </p:sp>
    </p:spTree>
    <p:extLst>
      <p:ext uri="{BB962C8B-B14F-4D97-AF65-F5344CB8AC3E}">
        <p14:creationId xmlns:p14="http://schemas.microsoft.com/office/powerpoint/2010/main" val="325933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24</a:t>
            </a:fld>
            <a:endParaRPr lang="en-US" dirty="0"/>
          </a:p>
        </p:txBody>
      </p:sp>
    </p:spTree>
    <p:extLst>
      <p:ext uri="{BB962C8B-B14F-4D97-AF65-F5344CB8AC3E}">
        <p14:creationId xmlns:p14="http://schemas.microsoft.com/office/powerpoint/2010/main" val="330687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25</a:t>
            </a:fld>
            <a:endParaRPr lang="en-US" dirty="0"/>
          </a:p>
        </p:txBody>
      </p:sp>
    </p:spTree>
    <p:extLst>
      <p:ext uri="{BB962C8B-B14F-4D97-AF65-F5344CB8AC3E}">
        <p14:creationId xmlns:p14="http://schemas.microsoft.com/office/powerpoint/2010/main" val="88411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26</a:t>
            </a:fld>
            <a:endParaRPr lang="en-US" dirty="0"/>
          </a:p>
        </p:txBody>
      </p:sp>
    </p:spTree>
    <p:extLst>
      <p:ext uri="{BB962C8B-B14F-4D97-AF65-F5344CB8AC3E}">
        <p14:creationId xmlns:p14="http://schemas.microsoft.com/office/powerpoint/2010/main" val="215586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27</a:t>
            </a:fld>
            <a:endParaRPr lang="en-US" dirty="0"/>
          </a:p>
        </p:txBody>
      </p:sp>
    </p:spTree>
    <p:extLst>
      <p:ext uri="{BB962C8B-B14F-4D97-AF65-F5344CB8AC3E}">
        <p14:creationId xmlns:p14="http://schemas.microsoft.com/office/powerpoint/2010/main" val="179350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7"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dirty="0"/>
              <a:t>Click to edit Master title style</a:t>
            </a:r>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edit Master text styles</a:t>
            </a:r>
          </a:p>
        </p:txBody>
      </p:sp>
      <p:sp>
        <p:nvSpPr>
          <p:cNvPr id="9" name="Text Placeholder 8"/>
          <p:cNvSpPr>
            <a:spLocks noGrp="1"/>
          </p:cNvSpPr>
          <p:nvPr>
            <p:ph type="body" sz="quarter" idx="14"/>
          </p:nvPr>
        </p:nvSpPr>
        <p:spPr>
          <a:xfrm>
            <a:off x="5029200" y="1600205"/>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5029200" y="3200404"/>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28486266"/>
      </p:ext>
    </p:extLst>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17018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749739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90534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9053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9053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8645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8645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851084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851084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65495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13"/>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42901" y="1435100"/>
            <a:ext cx="8250383" cy="4584700"/>
          </a:xfrm>
        </p:spPr>
        <p:txBody>
          <a:bodyPr/>
          <a:lstStyle>
            <a:lvl1pPr>
              <a:buClr>
                <a:srgbClr val="8A288F"/>
              </a:buClr>
              <a:buSzPct val="100000"/>
              <a:defRPr sz="2800"/>
            </a:lvl1pPr>
            <a:lvl2pPr>
              <a:buClr>
                <a:srgbClr val="8A288F"/>
              </a:buClr>
              <a:defRPr/>
            </a:lvl2pPr>
            <a:lvl3pPr marL="1379538" indent="-465138">
              <a:buClr>
                <a:srgbClr val="8A288F"/>
              </a:buClr>
              <a:buFont typeface="Wingdings" pitchFamily="2" charset="2"/>
              <a:buChar char="§"/>
              <a:defRPr sz="2000"/>
            </a:lvl3pPr>
            <a:lvl4pPr marL="1828800" indent="-457200">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62827"/>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654959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374669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36274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userDrawn="1"/>
        </p:nvSpPr>
        <p:spPr>
          <a:xfrm>
            <a:off x="8445500" y="6451600"/>
            <a:ext cx="665163" cy="254000"/>
          </a:xfrm>
          <a:prstGeom prst="rect">
            <a:avLst/>
          </a:prstGeom>
          <a:noFill/>
        </p:spPr>
        <p:txBody>
          <a:bodyPr>
            <a:spAutoFit/>
          </a:bodyPr>
          <a:lstStyle/>
          <a:p>
            <a:pPr>
              <a:defRPr/>
            </a:pPr>
            <a:r>
              <a:rPr lang="en-US" sz="1050" dirty="0">
                <a:solidFill>
                  <a:schemeClr val="bg1"/>
                </a:solidFill>
                <a:latin typeface="Verdana" panose="020B0604030504040204" pitchFamily="34" charset="0"/>
              </a:rPr>
              <a:t>4-</a:t>
            </a:r>
            <a:fld id="{168BE44D-F368-4AF2-8F12-A5225823248C}"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dirty="0"/>
              <a:t>Click to edit Master title style</a:t>
            </a:r>
          </a:p>
        </p:txBody>
      </p:sp>
      <p:sp>
        <p:nvSpPr>
          <p:cNvPr id="3" name="Picture Placeholder 2"/>
          <p:cNvSpPr>
            <a:spLocks noGrp="1"/>
          </p:cNvSpPr>
          <p:nvPr>
            <p:ph type="pic" sz="quarter" idx="10"/>
          </p:nvPr>
        </p:nvSpPr>
        <p:spPr>
          <a:xfrm>
            <a:off x="1143001" y="1752600"/>
            <a:ext cx="6997700" cy="3429000"/>
          </a:xfrm>
        </p:spPr>
        <p:txBody>
          <a:bodyPr rtlCol="0">
            <a:normAutofit/>
          </a:bodyPr>
          <a:lstStyle/>
          <a:p>
            <a:pPr lvl="0"/>
            <a:r>
              <a:rPr lang="en-US" noProof="0" dirty="0"/>
              <a:t>Click icon to add picture</a:t>
            </a:r>
          </a:p>
        </p:txBody>
      </p:sp>
      <p:sp>
        <p:nvSpPr>
          <p:cNvPr id="11" name="Text Placeholder 3"/>
          <p:cNvSpPr>
            <a:spLocks noGrp="1"/>
          </p:cNvSpPr>
          <p:nvPr>
            <p:ph type="body" sz="half" idx="2"/>
          </p:nvPr>
        </p:nvSpPr>
        <p:spPr>
          <a:xfrm>
            <a:off x="519169" y="5486404"/>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S PGothic" pitchFamily="34" charset="-128"/>
                <a:ea typeface="MS PGothic" pitchFamily="34" charset="-128"/>
              </a:rPr>
              <a:t>版權所有，為課本著作之延伸教材，亦受著作權法之規範保護，僅作為授課教學使用，禁止列印、影印、未經授權重製和公開散佈</a:t>
            </a:r>
            <a:endParaRPr lang="en-US" altLang="zh-TW" sz="1000" dirty="0">
              <a:latin typeface="MS PGothic" pitchFamily="34" charset="-128"/>
              <a:ea typeface="MS PGothic" pitchFamily="34" charset="-128"/>
            </a:endParaRPr>
          </a:p>
        </p:txBody>
      </p:sp>
    </p:spTree>
    <p:extLst>
      <p:ext uri="{BB962C8B-B14F-4D97-AF65-F5344CB8AC3E}">
        <p14:creationId xmlns:p14="http://schemas.microsoft.com/office/powerpoint/2010/main" val="50836721"/>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sldNum" sz="quarter" idx="10"/>
          </p:nvPr>
        </p:nvSpPr>
        <p:spPr>
          <a:xfrm>
            <a:off x="8534400" y="6248400"/>
            <a:ext cx="609600" cy="609600"/>
          </a:xfrm>
          <a:prstGeom prst="rect">
            <a:avLst/>
          </a:prstGeom>
          <a:ln/>
        </p:spPr>
        <p:txBody>
          <a:bodyPr/>
          <a:lstStyle>
            <a:lvl1pPr>
              <a:defRPr/>
            </a:lvl1pPr>
          </a:lstStyle>
          <a:p>
            <a:pPr>
              <a:defRPr/>
            </a:pPr>
            <a:r>
              <a:rPr lang="en-US" altLang="zh-TW"/>
              <a:t>8A-</a:t>
            </a:r>
            <a:fld id="{B0CF3F40-14F6-4CD3-A4A1-912791AFEAC3}" type="slidenum">
              <a:rPr lang="en-US" altLang="zh-TW"/>
              <a:pPr>
                <a:defRPr/>
              </a:pPr>
              <a:t>‹#›</a:t>
            </a:fld>
            <a:endParaRPr lang="en-US" altLang="zh-TW"/>
          </a:p>
        </p:txBody>
      </p:sp>
    </p:spTree>
    <p:extLst>
      <p:ext uri="{BB962C8B-B14F-4D97-AF65-F5344CB8AC3E}">
        <p14:creationId xmlns:p14="http://schemas.microsoft.com/office/powerpoint/2010/main" val="152427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589707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00722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465926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69432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692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Content Placeholder 2"/>
          <p:cNvSpPr>
            <a:spLocks noGrp="1"/>
          </p:cNvSpPr>
          <p:nvPr>
            <p:ph type="body" idx="1"/>
          </p:nvPr>
        </p:nvSpPr>
        <p:spPr bwMode="auto">
          <a:xfrm>
            <a:off x="228600" y="1295402"/>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bwMode="white">
          <a:xfrm>
            <a:off x="0" y="2"/>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030A0"/>
              </a:solidFill>
            </a:endParaRPr>
          </a:p>
        </p:txBody>
      </p:sp>
      <p:sp>
        <p:nvSpPr>
          <p:cNvPr id="14" name="Rectangle 13"/>
          <p:cNvSpPr/>
          <p:nvPr/>
        </p:nvSpPr>
        <p:spPr bwMode="white">
          <a:xfrm>
            <a:off x="-7937"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Box 9"/>
          <p:cNvSpPr txBox="1"/>
          <p:nvPr userDrawn="1"/>
        </p:nvSpPr>
        <p:spPr>
          <a:xfrm>
            <a:off x="8445500" y="6477000"/>
            <a:ext cx="665163" cy="254000"/>
          </a:xfrm>
          <a:prstGeom prst="rect">
            <a:avLst/>
          </a:prstGeom>
          <a:noFill/>
        </p:spPr>
        <p:txBody>
          <a:bodyPr>
            <a:spAutoFit/>
          </a:bodyPr>
          <a:lstStyle/>
          <a:p>
            <a:pPr>
              <a:defRPr/>
            </a:pPr>
            <a:r>
              <a:rPr lang="en-US" sz="1050" dirty="0">
                <a:solidFill>
                  <a:schemeClr val="bg1"/>
                </a:solidFill>
                <a:latin typeface="Verdana" panose="020B0604030504040204" pitchFamily="34" charset="0"/>
              </a:rPr>
              <a:t>4-</a:t>
            </a:r>
            <a:fld id="{7116501A-4336-4E32-8D22-FA2C2FCA40FF}"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pic>
        <p:nvPicPr>
          <p:cNvPr id="9" name="Picture 8"/>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S PGothic" pitchFamily="34" charset="-128"/>
                <a:ea typeface="MS PGothic" pitchFamily="34" charset="-128"/>
              </a:rPr>
              <a:t>版權所有，為課本著作之延伸教材，亦受著作權法之規範保護，僅作為授課教學使用，禁止列印、影印、未經授權重製和公開散佈</a:t>
            </a:r>
            <a:endParaRPr lang="en-US" altLang="zh-TW" sz="1000" dirty="0">
              <a:latin typeface="MS PGothic" pitchFamily="34" charset="-128"/>
              <a:ea typeface="MS PGothic" pitchFamily="34" charset="-128"/>
            </a:endParaRPr>
          </a:p>
        </p:txBody>
      </p:sp>
    </p:spTree>
    <p:extLst>
      <p:ext uri="{BB962C8B-B14F-4D97-AF65-F5344CB8AC3E}">
        <p14:creationId xmlns:p14="http://schemas.microsoft.com/office/powerpoint/2010/main" val="238180073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Lst>
  <p:hf sldNum="0" hdr="0" ftr="0" dt="0"/>
  <p:txStyles>
    <p:titleStyle>
      <a:lvl1pPr algn="ctr" rtl="0" eaLnBrk="0" fontAlgn="base" hangingPunct="0">
        <a:spcBef>
          <a:spcPct val="0"/>
        </a:spcBef>
        <a:spcAft>
          <a:spcPct val="0"/>
        </a:spcAft>
        <a:defRPr sz="3600" kern="1200">
          <a:solidFill>
            <a:schemeClr val="bg1"/>
          </a:solidFill>
          <a:latin typeface="Arial" pitchFamily="34" charset="0"/>
          <a:ea typeface="+mj-ea"/>
          <a:cs typeface="Arial" pitchFamily="34" charset="0"/>
        </a:defRPr>
      </a:lvl1pPr>
      <a:lvl2pPr algn="ctr" rtl="0" eaLnBrk="0" fontAlgn="base" hangingPunct="0">
        <a:spcBef>
          <a:spcPct val="0"/>
        </a:spcBef>
        <a:spcAft>
          <a:spcPct val="0"/>
        </a:spcAft>
        <a:defRPr sz="3600">
          <a:solidFill>
            <a:schemeClr val="bg1"/>
          </a:solidFill>
          <a:latin typeface="Arial" charset="0"/>
          <a:cs typeface="Arial" charset="0"/>
        </a:defRPr>
      </a:lvl2pPr>
      <a:lvl3pPr algn="ctr" rtl="0" eaLnBrk="0" fontAlgn="base" hangingPunct="0">
        <a:spcBef>
          <a:spcPct val="0"/>
        </a:spcBef>
        <a:spcAft>
          <a:spcPct val="0"/>
        </a:spcAft>
        <a:defRPr sz="3600">
          <a:solidFill>
            <a:schemeClr val="bg1"/>
          </a:solidFill>
          <a:latin typeface="Arial" charset="0"/>
          <a:cs typeface="Arial" charset="0"/>
        </a:defRPr>
      </a:lvl3pPr>
      <a:lvl4pPr algn="ctr" rtl="0" eaLnBrk="0" fontAlgn="base" hangingPunct="0">
        <a:spcBef>
          <a:spcPct val="0"/>
        </a:spcBef>
        <a:spcAft>
          <a:spcPct val="0"/>
        </a:spcAft>
        <a:defRPr sz="3600">
          <a:solidFill>
            <a:schemeClr val="bg1"/>
          </a:solidFill>
          <a:latin typeface="Arial" charset="0"/>
          <a:cs typeface="Arial" charset="0"/>
        </a:defRPr>
      </a:lvl4pPr>
      <a:lvl5pPr algn="ctr" rtl="0" eaLnBrk="0" fontAlgn="base" hangingPunct="0">
        <a:spcBef>
          <a:spcPct val="0"/>
        </a:spcBef>
        <a:spcAft>
          <a:spcPct val="0"/>
        </a:spcAft>
        <a:defRPr sz="3600">
          <a:solidFill>
            <a:schemeClr val="bg1"/>
          </a:solidFill>
          <a:latin typeface="Arial" charset="0"/>
          <a:cs typeface="Arial" charset="0"/>
        </a:defRPr>
      </a:lvl5pPr>
      <a:lvl6pPr marL="457200" algn="ctr" rtl="0" fontAlgn="base">
        <a:spcBef>
          <a:spcPct val="0"/>
        </a:spcBef>
        <a:spcAft>
          <a:spcPct val="0"/>
        </a:spcAft>
        <a:defRPr sz="3600">
          <a:solidFill>
            <a:schemeClr val="bg1"/>
          </a:solidFill>
          <a:latin typeface="Arial" charset="0"/>
          <a:cs typeface="Arial" charset="0"/>
        </a:defRPr>
      </a:lvl6pPr>
      <a:lvl7pPr marL="914400" algn="ctr" rtl="0" fontAlgn="base">
        <a:spcBef>
          <a:spcPct val="0"/>
        </a:spcBef>
        <a:spcAft>
          <a:spcPct val="0"/>
        </a:spcAft>
        <a:defRPr sz="3600">
          <a:solidFill>
            <a:schemeClr val="bg1"/>
          </a:solidFill>
          <a:latin typeface="Arial" charset="0"/>
          <a:cs typeface="Arial" charset="0"/>
        </a:defRPr>
      </a:lvl7pPr>
      <a:lvl8pPr marL="1371600" algn="ctr" rtl="0" fontAlgn="base">
        <a:spcBef>
          <a:spcPct val="0"/>
        </a:spcBef>
        <a:spcAft>
          <a:spcPct val="0"/>
        </a:spcAft>
        <a:defRPr sz="3600">
          <a:solidFill>
            <a:schemeClr val="bg1"/>
          </a:solidFill>
          <a:latin typeface="Arial" charset="0"/>
          <a:cs typeface="Arial" charset="0"/>
        </a:defRPr>
      </a:lvl8pPr>
      <a:lvl9pPr marL="1828800" algn="ctr" rtl="0" fontAlgn="base">
        <a:spcBef>
          <a:spcPct val="0"/>
        </a:spcBef>
        <a:spcAft>
          <a:spcPct val="0"/>
        </a:spcAft>
        <a:defRPr sz="3600">
          <a:solidFill>
            <a:schemeClr val="bg1"/>
          </a:solidFill>
          <a:latin typeface="Arial" charset="0"/>
          <a:cs typeface="Arial" charset="0"/>
        </a:defRPr>
      </a:lvl9pPr>
    </p:titleStyle>
    <p:bodyStyle>
      <a:lvl1pPr marL="460375" indent="-460375" algn="l" rtl="0" eaLnBrk="0" fontAlgn="base" hangingPunct="0">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0" fontAlgn="base" hangingPunct="0">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0" fontAlgn="base" hangingPunct="0">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0" fontAlgn="base" hangingPunct="0">
        <a:spcBef>
          <a:spcPct val="20000"/>
        </a:spcBef>
        <a:spcAft>
          <a:spcPct val="0"/>
        </a:spcAft>
        <a:buClr>
          <a:srgbClr val="8A288F"/>
        </a:buClr>
        <a:buFont typeface="Courier New" pitchFamily="49" charset="0"/>
        <a:buChar char="o"/>
        <a:defRPr sz="1600" kern="1200">
          <a:solidFill>
            <a:schemeClr val="tx1"/>
          </a:solidFill>
          <a:latin typeface="Arial" pitchFamily="34" charset="0"/>
          <a:ea typeface="Verdana" pitchFamily="34" charset="0"/>
          <a:cs typeface="Arial" pitchFamily="34" charset="0"/>
        </a:defRPr>
      </a:lvl4pPr>
      <a:lvl5pPr marL="2293938" indent="-465138" algn="l" rtl="0" eaLnBrk="0" fontAlgn="base" hangingPunct="0">
        <a:spcBef>
          <a:spcPct val="20000"/>
        </a:spcBef>
        <a:spcAft>
          <a:spcPct val="0"/>
        </a:spcAft>
        <a:buClr>
          <a:srgbClr val="8A288F"/>
        </a:buClr>
        <a:buFont typeface="Arial" charset="0"/>
        <a:buChar char="»"/>
        <a:defRPr sz="12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Z3DIFSf5Vc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youtube.com/watch?v=b3JLr9BShE0"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a:t>DISCOVERING COMPUTERS 2018</a:t>
            </a:r>
            <a:br>
              <a:rPr lang="en-US" sz="3200" dirty="0"/>
            </a:br>
            <a:r>
              <a:rPr lang="en-US" dirty="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42" y="1538068"/>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886200" y="1828800"/>
            <a:ext cx="4953000" cy="4191000"/>
          </a:xfrm>
        </p:spPr>
        <p:txBody>
          <a:bodyPr anchor="ctr"/>
          <a:lstStyle/>
          <a:p>
            <a:pPr algn="ctr">
              <a:spcBef>
                <a:spcPct val="0"/>
              </a:spcBef>
            </a:pPr>
            <a:r>
              <a:rPr lang="en-US" b="1" dirty="0"/>
              <a:t>Module 4</a:t>
            </a:r>
          </a:p>
          <a:p>
            <a:pPr algn="ctr"/>
            <a:r>
              <a:rPr lang="en-US" b="1" dirty="0"/>
              <a:t>Programs and Apps: </a:t>
            </a:r>
            <a:r>
              <a:rPr lang="en-US" sz="4000" dirty="0"/>
              <a:t>Productivity, Graphics, Security, and Other Tools</a:t>
            </a:r>
          </a:p>
        </p:txBody>
      </p:sp>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pyright" descr="Pearson: Copyright 2015, 2012, 2009"/>
          <p:cNvSpPr txBox="1">
            <a:spLocks noChangeArrowheads="1"/>
          </p:cNvSpPr>
          <p:nvPr/>
        </p:nvSpPr>
        <p:spPr bwMode="auto">
          <a:xfrm>
            <a:off x="1676400" y="6297613"/>
            <a:ext cx="7315200"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a:t>
            </a:r>
            <a:r>
              <a:rPr lang="en-US" altLang="zh-TW" sz="1000" b="1" dirty="0" err="1">
                <a:solidFill>
                  <a:schemeClr val="bg1"/>
                </a:solidFill>
                <a:latin typeface="Arial Narrow" pitchFamily="34" charset="0"/>
              </a:rPr>
              <a:t>Cengage</a:t>
            </a:r>
            <a:r>
              <a:rPr lang="zh-TW" altLang="zh-TW" sz="1000" b="1" dirty="0">
                <a:solidFill>
                  <a:schemeClr val="bg1"/>
                </a:solidFill>
                <a:latin typeface="MS PGothic" pitchFamily="34" charset="-128"/>
                <a:ea typeface="MS PGothic" pitchFamily="34" charset="-128"/>
              </a:rPr>
              <a:t>版權所有，為課本著作之延伸教材，亦受著作權法之規範保護，僅作為授課教學使用，禁止列印、影印、未經授權重製和公開散佈</a:t>
            </a:r>
            <a:endParaRPr lang="en-US" altLang="zh-TW" sz="1000" dirty="0">
              <a:latin typeface="MS PGothic" pitchFamily="34" charset="-128"/>
              <a:ea typeface="MS PGothic" pitchFamily="34" charset="-128"/>
            </a:endParaRPr>
          </a:p>
        </p:txBody>
      </p:sp>
    </p:spTree>
    <p:extLst>
      <p:ext uri="{BB962C8B-B14F-4D97-AF65-F5344CB8AC3E}">
        <p14:creationId xmlns:p14="http://schemas.microsoft.com/office/powerpoint/2010/main" val="204782772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10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10600" cy="6859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7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API(Application Program Int</a:t>
            </a:r>
            <a:r>
              <a:rPr lang="en-US" altLang="zh-TW" sz="3600" dirty="0"/>
              <a:t>erface</a:t>
            </a:r>
            <a:r>
              <a:rPr lang="en-US" altLang="zh-TW" dirty="0"/>
              <a:t>)</a:t>
            </a:r>
            <a:endParaRPr lang="en-US" dirty="0"/>
          </a:p>
        </p:txBody>
      </p:sp>
      <p:cxnSp>
        <p:nvCxnSpPr>
          <p:cNvPr id="4" name="直線單箭頭接點 3">
            <a:extLst>
              <a:ext uri="{FF2B5EF4-FFF2-40B4-BE49-F238E27FC236}">
                <a16:creationId xmlns:a16="http://schemas.microsoft.com/office/drawing/2014/main" id="{068FB3AB-CB2C-4E30-ADC4-941D291F2673}"/>
              </a:ext>
            </a:extLst>
          </p:cNvPr>
          <p:cNvCxnSpPr/>
          <p:nvPr/>
        </p:nvCxnSpPr>
        <p:spPr>
          <a:xfrm flipH="1" flipV="1">
            <a:off x="-2854960" y="2458720"/>
            <a:ext cx="35560" cy="101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1C8AE820-6435-459B-A2ED-F259ECCBFF10}"/>
              </a:ext>
            </a:extLst>
          </p:cNvPr>
          <p:cNvSpPr txBox="1"/>
          <p:nvPr/>
        </p:nvSpPr>
        <p:spPr>
          <a:xfrm>
            <a:off x="457200" y="1674674"/>
            <a:ext cx="8442958" cy="1938992"/>
          </a:xfrm>
          <a:prstGeom prst="rect">
            <a:avLst/>
          </a:prstGeom>
          <a:noFill/>
        </p:spPr>
        <p:txBody>
          <a:bodyPr wrap="square" rtlCol="0">
            <a:spAutoFit/>
          </a:bodyPr>
          <a:lstStyle/>
          <a:p>
            <a:r>
              <a:rPr lang="zh-TW" altLang="en-US" sz="2400" dirty="0"/>
              <a:t>在網頁上查天氣：</a:t>
            </a:r>
          </a:p>
          <a:p>
            <a:pPr>
              <a:buFont typeface="+mj-lt"/>
              <a:buAutoNum type="arabicPeriod"/>
            </a:pPr>
            <a:r>
              <a:rPr lang="zh-TW" altLang="en-US" sz="2400" dirty="0"/>
              <a:t> 使用者按下查詢 →</a:t>
            </a:r>
            <a:r>
              <a:rPr lang="en-US" altLang="zh-TW" sz="2400" dirty="0"/>
              <a:t> </a:t>
            </a:r>
            <a:r>
              <a:rPr lang="zh-TW" altLang="en-US" sz="2400" dirty="0"/>
              <a:t>前端送出</a:t>
            </a:r>
            <a:r>
              <a:rPr lang="en-US" altLang="zh-TW" sz="2400" dirty="0"/>
              <a:t>Request</a:t>
            </a:r>
            <a:r>
              <a:rPr lang="zh-TW" altLang="en-US" sz="2400" dirty="0"/>
              <a:t>到 </a:t>
            </a:r>
            <a:r>
              <a:rPr lang="en-US" altLang="zh-TW" sz="2400" dirty="0"/>
              <a:t>API</a:t>
            </a:r>
            <a:endParaRPr lang="zh-TW" altLang="en-US" sz="2400" dirty="0"/>
          </a:p>
          <a:p>
            <a:pPr>
              <a:buFont typeface="+mj-lt"/>
              <a:buAutoNum type="arabicPeriod"/>
            </a:pPr>
            <a:r>
              <a:rPr lang="en-US" altLang="zh-TW" sz="2400" dirty="0"/>
              <a:t> API </a:t>
            </a:r>
            <a:r>
              <a:rPr lang="zh-TW" altLang="en-US" sz="2400" dirty="0"/>
              <a:t>接到請求 → 後端拿資料庫或外部天氣服務資料</a:t>
            </a:r>
          </a:p>
          <a:p>
            <a:pPr>
              <a:buFont typeface="+mj-lt"/>
              <a:buAutoNum type="arabicPeriod"/>
            </a:pPr>
            <a:r>
              <a:rPr lang="zh-TW" altLang="en-US" sz="2400" dirty="0"/>
              <a:t> 後端把資料回傳給 </a:t>
            </a:r>
            <a:r>
              <a:rPr lang="en-US" altLang="zh-TW" sz="2400" dirty="0"/>
              <a:t>API → API </a:t>
            </a:r>
            <a:r>
              <a:rPr lang="zh-TW" altLang="en-US" sz="2400" dirty="0"/>
              <a:t>將資料傳給前端</a:t>
            </a:r>
          </a:p>
          <a:p>
            <a:pPr>
              <a:buFont typeface="+mj-lt"/>
              <a:buAutoNum type="arabicPeriod"/>
            </a:pPr>
            <a:r>
              <a:rPr lang="zh-TW" altLang="en-US" sz="2400" dirty="0"/>
              <a:t> 前端收到資料 → 顯示天氣資訊給使用者</a:t>
            </a:r>
          </a:p>
        </p:txBody>
      </p:sp>
    </p:spTree>
    <p:extLst>
      <p:ext uri="{BB962C8B-B14F-4D97-AF65-F5344CB8AC3E}">
        <p14:creationId xmlns:p14="http://schemas.microsoft.com/office/powerpoint/2010/main" val="407935983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API(Application Program Int</a:t>
            </a:r>
            <a:r>
              <a:rPr lang="en-US" altLang="zh-TW" sz="3600" dirty="0"/>
              <a:t>erface</a:t>
            </a:r>
            <a:r>
              <a:rPr lang="en-US" altLang="zh-TW" dirty="0"/>
              <a:t>)</a:t>
            </a:r>
            <a:endParaRPr lang="en-US" dirty="0"/>
          </a:p>
        </p:txBody>
      </p:sp>
      <p:sp>
        <p:nvSpPr>
          <p:cNvPr id="7" name="矩形 6">
            <a:extLst>
              <a:ext uri="{FF2B5EF4-FFF2-40B4-BE49-F238E27FC236}">
                <a16:creationId xmlns:a16="http://schemas.microsoft.com/office/drawing/2014/main" id="{FBED89AE-3CAB-488E-9809-F53E28BCEB5E}"/>
              </a:ext>
            </a:extLst>
          </p:cNvPr>
          <p:cNvSpPr/>
          <p:nvPr/>
        </p:nvSpPr>
        <p:spPr>
          <a:xfrm>
            <a:off x="342901" y="206248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User</a:t>
            </a:r>
          </a:p>
        </p:txBody>
      </p:sp>
      <p:sp>
        <p:nvSpPr>
          <p:cNvPr id="8" name="矩形 7">
            <a:extLst>
              <a:ext uri="{FF2B5EF4-FFF2-40B4-BE49-F238E27FC236}">
                <a16:creationId xmlns:a16="http://schemas.microsoft.com/office/drawing/2014/main" id="{404D6828-BDB3-404E-AAFD-CCB3EB3AE2CF}"/>
              </a:ext>
            </a:extLst>
          </p:cNvPr>
          <p:cNvSpPr/>
          <p:nvPr/>
        </p:nvSpPr>
        <p:spPr>
          <a:xfrm>
            <a:off x="3558541" y="206248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Front</a:t>
            </a:r>
          </a:p>
          <a:p>
            <a:pPr algn="ctr"/>
            <a:r>
              <a:rPr lang="en-US" altLang="zh-TW" sz="3200" dirty="0"/>
              <a:t>end</a:t>
            </a:r>
          </a:p>
        </p:txBody>
      </p:sp>
      <p:sp>
        <p:nvSpPr>
          <p:cNvPr id="9" name="矩形 8">
            <a:extLst>
              <a:ext uri="{FF2B5EF4-FFF2-40B4-BE49-F238E27FC236}">
                <a16:creationId xmlns:a16="http://schemas.microsoft.com/office/drawing/2014/main" id="{BE3AAFDA-5812-4411-8BF3-6D7B5A025C81}"/>
              </a:ext>
            </a:extLst>
          </p:cNvPr>
          <p:cNvSpPr/>
          <p:nvPr/>
        </p:nvSpPr>
        <p:spPr>
          <a:xfrm>
            <a:off x="6987539" y="205253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Back</a:t>
            </a:r>
          </a:p>
          <a:p>
            <a:pPr algn="ctr"/>
            <a:r>
              <a:rPr lang="en-US" altLang="zh-TW" sz="3200" dirty="0"/>
              <a:t>end</a:t>
            </a:r>
          </a:p>
        </p:txBody>
      </p:sp>
      <p:sp>
        <p:nvSpPr>
          <p:cNvPr id="18" name="文字方塊 17">
            <a:extLst>
              <a:ext uri="{FF2B5EF4-FFF2-40B4-BE49-F238E27FC236}">
                <a16:creationId xmlns:a16="http://schemas.microsoft.com/office/drawing/2014/main" id="{8EFA2E17-35FF-49EE-9FE8-02E245B1B5C9}"/>
              </a:ext>
            </a:extLst>
          </p:cNvPr>
          <p:cNvSpPr txBox="1"/>
          <p:nvPr/>
        </p:nvSpPr>
        <p:spPr>
          <a:xfrm>
            <a:off x="2514600" y="2590800"/>
            <a:ext cx="4320539" cy="584775"/>
          </a:xfrm>
          <a:prstGeom prst="rect">
            <a:avLst/>
          </a:prstGeom>
          <a:noFill/>
        </p:spPr>
        <p:txBody>
          <a:bodyPr wrap="square" rtlCol="0">
            <a:spAutoFit/>
          </a:bodyPr>
          <a:lstStyle/>
          <a:p>
            <a:r>
              <a:rPr lang="en-US" altLang="zh-TW" sz="3200" dirty="0"/>
              <a:t>UI                                 API</a:t>
            </a:r>
            <a:endParaRPr lang="zh-TW" altLang="en-US" sz="3200" dirty="0"/>
          </a:p>
        </p:txBody>
      </p:sp>
      <p:cxnSp>
        <p:nvCxnSpPr>
          <p:cNvPr id="4" name="直線單箭頭接點 3">
            <a:extLst>
              <a:ext uri="{FF2B5EF4-FFF2-40B4-BE49-F238E27FC236}">
                <a16:creationId xmlns:a16="http://schemas.microsoft.com/office/drawing/2014/main" id="{068FB3AB-CB2C-4E30-ADC4-941D291F2673}"/>
              </a:ext>
            </a:extLst>
          </p:cNvPr>
          <p:cNvCxnSpPr/>
          <p:nvPr/>
        </p:nvCxnSpPr>
        <p:spPr>
          <a:xfrm flipH="1" flipV="1">
            <a:off x="-2854960" y="2458720"/>
            <a:ext cx="35560" cy="101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1C8AE820-6435-459B-A2ED-F259ECCBFF10}"/>
              </a:ext>
            </a:extLst>
          </p:cNvPr>
          <p:cNvSpPr txBox="1"/>
          <p:nvPr/>
        </p:nvSpPr>
        <p:spPr>
          <a:xfrm>
            <a:off x="342901" y="3697666"/>
            <a:ext cx="8442958" cy="1754326"/>
          </a:xfrm>
          <a:prstGeom prst="rect">
            <a:avLst/>
          </a:prstGeom>
          <a:noFill/>
        </p:spPr>
        <p:txBody>
          <a:bodyPr wrap="square" rtlCol="0">
            <a:spAutoFit/>
          </a:bodyPr>
          <a:lstStyle/>
          <a:p>
            <a:r>
              <a:rPr lang="zh-TW" altLang="en-US" dirty="0"/>
              <a:t>就像使用者透過</a:t>
            </a:r>
            <a:r>
              <a:rPr lang="en-US" altLang="zh-TW" dirty="0"/>
              <a:t>UI</a:t>
            </a:r>
            <a:r>
              <a:rPr lang="zh-TW" altLang="en-US" dirty="0"/>
              <a:t>，程式可以利用</a:t>
            </a:r>
            <a:r>
              <a:rPr lang="en-US" altLang="zh-TW" dirty="0"/>
              <a:t>API</a:t>
            </a:r>
            <a:r>
              <a:rPr lang="zh-TW" altLang="en-US" dirty="0"/>
              <a:t>來</a:t>
            </a:r>
            <a:r>
              <a:rPr lang="en-US" altLang="zh-TW" dirty="0"/>
              <a:t>post request</a:t>
            </a:r>
            <a:r>
              <a:rPr lang="zh-TW" altLang="en-US" dirty="0"/>
              <a:t>而取得資訊 </a:t>
            </a:r>
            <a:r>
              <a:rPr lang="en-US" altLang="zh-TW" dirty="0"/>
              <a:t>e.g. web API</a:t>
            </a:r>
          </a:p>
          <a:p>
            <a:endParaRPr lang="en-US" altLang="zh-TW" dirty="0"/>
          </a:p>
          <a:p>
            <a:r>
              <a:rPr lang="zh-TW" altLang="en-US" dirty="0"/>
              <a:t>有什麼好處 </a:t>
            </a:r>
            <a:r>
              <a:rPr lang="en-US" altLang="zh-TW" dirty="0">
                <a:sym typeface="Wingdings" panose="05000000000000000000" pitchFamily="2" charset="2"/>
              </a:rPr>
              <a:t></a:t>
            </a:r>
            <a:r>
              <a:rPr lang="en-US" altLang="zh-TW" dirty="0"/>
              <a:t> </a:t>
            </a:r>
            <a:r>
              <a:rPr lang="zh-TW" altLang="en-US" dirty="0"/>
              <a:t>可以寫程式達成自動化 </a:t>
            </a:r>
            <a:r>
              <a:rPr lang="en-US" altLang="zh-TW" dirty="0"/>
              <a:t>e.g. </a:t>
            </a:r>
            <a:r>
              <a:rPr lang="zh-TW" altLang="en-US" dirty="0"/>
              <a:t>查天氣然後寄簡訊給你</a:t>
            </a:r>
            <a:endParaRPr lang="en-US" altLang="zh-TW" dirty="0"/>
          </a:p>
          <a:p>
            <a:r>
              <a:rPr lang="zh-TW" altLang="en-US" dirty="0"/>
              <a:t>限制 </a:t>
            </a:r>
            <a:r>
              <a:rPr lang="en-US" altLang="zh-TW" dirty="0">
                <a:sym typeface="Wingdings" panose="05000000000000000000" pitchFamily="2" charset="2"/>
              </a:rPr>
              <a:t> </a:t>
            </a:r>
            <a:r>
              <a:rPr lang="zh-TW" altLang="en-US" dirty="0">
                <a:sym typeface="Wingdings" panose="05000000000000000000" pitchFamily="2" charset="2"/>
              </a:rPr>
              <a:t>通常需要</a:t>
            </a:r>
            <a:r>
              <a:rPr lang="en-US" altLang="zh-TW" dirty="0">
                <a:sym typeface="Wingdings" panose="05000000000000000000" pitchFamily="2" charset="2"/>
              </a:rPr>
              <a:t>API key(</a:t>
            </a:r>
            <a:r>
              <a:rPr lang="zh-TW" altLang="en-US" dirty="0">
                <a:sym typeface="Wingdings" panose="05000000000000000000" pitchFamily="2" charset="2"/>
              </a:rPr>
              <a:t>可以把他想成你取得資訊的一個密碼</a:t>
            </a:r>
            <a:r>
              <a:rPr lang="en-US" altLang="zh-TW" dirty="0">
                <a:sym typeface="Wingdings" panose="05000000000000000000" pitchFamily="2" charset="2"/>
              </a:rPr>
              <a:t>)</a:t>
            </a:r>
            <a:r>
              <a:rPr lang="zh-TW" altLang="en-US" dirty="0">
                <a:sym typeface="Wingdings" panose="05000000000000000000" pitchFamily="2" charset="2"/>
              </a:rPr>
              <a:t>，很多</a:t>
            </a:r>
            <a:r>
              <a:rPr lang="en-US" altLang="zh-TW" dirty="0">
                <a:sym typeface="Wingdings" panose="05000000000000000000" pitchFamily="2" charset="2"/>
              </a:rPr>
              <a:t>free API key</a:t>
            </a:r>
            <a:r>
              <a:rPr lang="zh-TW" altLang="en-US" dirty="0">
                <a:sym typeface="Wingdings" panose="05000000000000000000" pitchFamily="2" charset="2"/>
              </a:rPr>
              <a:t>有次數限制</a:t>
            </a:r>
            <a:r>
              <a:rPr lang="en-US" altLang="zh-TW" dirty="0">
                <a:sym typeface="Wingdings" panose="05000000000000000000" pitchFamily="2" charset="2"/>
              </a:rPr>
              <a:t>(</a:t>
            </a:r>
            <a:r>
              <a:rPr lang="zh-TW" altLang="en-US" dirty="0">
                <a:sym typeface="Wingdings" panose="05000000000000000000" pitchFamily="2" charset="2"/>
              </a:rPr>
              <a:t>可能只能查</a:t>
            </a:r>
            <a:r>
              <a:rPr lang="en-US" altLang="zh-TW" dirty="0">
                <a:sym typeface="Wingdings" panose="05000000000000000000" pitchFamily="2" charset="2"/>
              </a:rPr>
              <a:t>10</a:t>
            </a:r>
            <a:r>
              <a:rPr lang="zh-TW" altLang="en-US" dirty="0">
                <a:sym typeface="Wingdings" panose="05000000000000000000" pitchFamily="2" charset="2"/>
              </a:rPr>
              <a:t>次</a:t>
            </a:r>
            <a:r>
              <a:rPr lang="en-US" altLang="zh-TW" dirty="0">
                <a:sym typeface="Wingdings" panose="05000000000000000000" pitchFamily="2" charset="2"/>
              </a:rPr>
              <a:t>)</a:t>
            </a:r>
          </a:p>
          <a:p>
            <a:r>
              <a:rPr lang="zh-TW" altLang="en-US" dirty="0">
                <a:sym typeface="Wingdings" panose="05000000000000000000" pitchFamily="2" charset="2"/>
              </a:rPr>
              <a:t>怎麼用</a:t>
            </a:r>
            <a:r>
              <a:rPr lang="en-US" altLang="zh-TW" dirty="0">
                <a:sym typeface="Wingdings" panose="05000000000000000000" pitchFamily="2" charset="2"/>
              </a:rPr>
              <a:t>API  </a:t>
            </a:r>
            <a:r>
              <a:rPr lang="zh-TW" altLang="en-US" dirty="0">
                <a:sym typeface="Wingdings" panose="05000000000000000000" pitchFamily="2" charset="2"/>
              </a:rPr>
              <a:t>看</a:t>
            </a:r>
            <a:r>
              <a:rPr lang="en-US" altLang="zh-TW" dirty="0">
                <a:sym typeface="Wingdings" panose="05000000000000000000" pitchFamily="2" charset="2"/>
              </a:rPr>
              <a:t>document</a:t>
            </a:r>
            <a:r>
              <a:rPr lang="zh-TW" altLang="en-US" dirty="0">
                <a:sym typeface="Wingdings" panose="05000000000000000000" pitchFamily="2" charset="2"/>
              </a:rPr>
              <a:t>，照著他有的功能實作</a:t>
            </a:r>
            <a:endParaRPr lang="zh-TW" altLang="en-US" dirty="0"/>
          </a:p>
        </p:txBody>
      </p:sp>
    </p:spTree>
    <p:extLst>
      <p:ext uri="{BB962C8B-B14F-4D97-AF65-F5344CB8AC3E}">
        <p14:creationId xmlns:p14="http://schemas.microsoft.com/office/powerpoint/2010/main" val="163621898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Apps (4 of 5)</a:t>
            </a:r>
          </a:p>
        </p:txBody>
      </p:sp>
      <p:sp>
        <p:nvSpPr>
          <p:cNvPr id="3" name="Content Placeholder 2"/>
          <p:cNvSpPr>
            <a:spLocks noGrp="1"/>
          </p:cNvSpPr>
          <p:nvPr>
            <p:ph idx="1"/>
          </p:nvPr>
        </p:nvSpPr>
        <p:spPr/>
        <p:txBody>
          <a:bodyPr/>
          <a:lstStyle/>
          <a:p>
            <a:r>
              <a:rPr lang="en-US" sz="2800" dirty="0"/>
              <a:t>The technologies that developers use to create apps often depends whether they will be installed on a user’s device or accessed via a network</a:t>
            </a:r>
          </a:p>
          <a:p>
            <a:pPr lvl="1">
              <a:buFont typeface="Arial" pitchFamily="34" charset="0"/>
              <a:buChar char="–"/>
            </a:pPr>
            <a:r>
              <a:rPr lang="en-US" dirty="0"/>
              <a:t>Native app</a:t>
            </a:r>
          </a:p>
          <a:p>
            <a:pPr lvl="1">
              <a:buFont typeface="Arial" pitchFamily="34" charset="0"/>
              <a:buChar char="–"/>
            </a:pPr>
            <a:r>
              <a:rPr lang="en-US" dirty="0"/>
              <a:t>Cloud app</a:t>
            </a:r>
          </a:p>
          <a:p>
            <a:pPr lvl="1">
              <a:buFont typeface="Arial" pitchFamily="34" charset="0"/>
              <a:buChar char="–"/>
            </a:pPr>
            <a:r>
              <a:rPr lang="en-US" dirty="0"/>
              <a:t>Web app</a:t>
            </a:r>
          </a:p>
          <a:p>
            <a:pPr lvl="1">
              <a:buFont typeface="Arial" pitchFamily="34" charset="0"/>
              <a:buChar char="–"/>
            </a:pPr>
            <a:r>
              <a:rPr lang="en-US" dirty="0"/>
              <a:t>Mobile web app</a:t>
            </a:r>
          </a:p>
        </p:txBody>
      </p:sp>
    </p:spTree>
    <p:extLst>
      <p:ext uri="{BB962C8B-B14F-4D97-AF65-F5344CB8AC3E}">
        <p14:creationId xmlns:p14="http://schemas.microsoft.com/office/powerpoint/2010/main" val="411795868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Apps (5 of 5)</a:t>
            </a:r>
          </a:p>
        </p:txBody>
      </p:sp>
      <p:sp>
        <p:nvSpPr>
          <p:cNvPr id="3" name="Content Placeholder 2"/>
          <p:cNvSpPr>
            <a:spLocks noGrp="1"/>
          </p:cNvSpPr>
          <p:nvPr>
            <p:ph idx="1"/>
          </p:nvPr>
        </p:nvSpPr>
        <p:spPr>
          <a:xfrm>
            <a:off x="342901" y="1371600"/>
            <a:ext cx="8250383" cy="4584700"/>
          </a:xfrm>
        </p:spPr>
        <p:txBody>
          <a:bodyPr/>
          <a:lstStyle/>
          <a:p>
            <a:r>
              <a:rPr lang="en-US" sz="2800" dirty="0"/>
              <a:t>Programs and apps are distributed in a variety of forms</a:t>
            </a:r>
          </a:p>
          <a:p>
            <a:pPr lvl="1"/>
            <a:r>
              <a:rPr lang="en-US" dirty="0"/>
              <a:t>Retail software</a:t>
            </a:r>
          </a:p>
          <a:p>
            <a:pPr lvl="1"/>
            <a:r>
              <a:rPr lang="en-US" dirty="0"/>
              <a:t>Custom software</a:t>
            </a:r>
          </a:p>
          <a:p>
            <a:pPr lvl="1"/>
            <a:r>
              <a:rPr lang="en-US" dirty="0"/>
              <a:t>Shareware</a:t>
            </a:r>
          </a:p>
          <a:p>
            <a:pPr lvl="1"/>
            <a:r>
              <a:rPr lang="en-US" dirty="0"/>
              <a:t>Freeware</a:t>
            </a:r>
          </a:p>
          <a:p>
            <a:pPr lvl="1"/>
            <a:r>
              <a:rPr lang="en-US" dirty="0"/>
              <a:t>Open source software</a:t>
            </a:r>
          </a:p>
          <a:p>
            <a:pPr lvl="1"/>
            <a:r>
              <a:rPr lang="en-US" dirty="0"/>
              <a:t>Public domain software</a:t>
            </a:r>
          </a:p>
        </p:txBody>
      </p:sp>
    </p:spTree>
    <p:extLst>
      <p:ext uri="{BB962C8B-B14F-4D97-AF65-F5344CB8AC3E}">
        <p14:creationId xmlns:p14="http://schemas.microsoft.com/office/powerpoint/2010/main" val="217250500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15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637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47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Applications (1 of 18)</a:t>
            </a:r>
          </a:p>
        </p:txBody>
      </p:sp>
      <p:sp>
        <p:nvSpPr>
          <p:cNvPr id="3" name="Content Placeholder 2"/>
          <p:cNvSpPr>
            <a:spLocks noGrp="1"/>
          </p:cNvSpPr>
          <p:nvPr>
            <p:ph idx="1"/>
          </p:nvPr>
        </p:nvSpPr>
        <p:spPr>
          <a:xfrm>
            <a:off x="228601" y="1219200"/>
            <a:ext cx="8686800" cy="4953000"/>
          </a:xfrm>
        </p:spPr>
        <p:txBody>
          <a:bodyPr/>
          <a:lstStyle/>
          <a:p>
            <a:pPr>
              <a:spcBef>
                <a:spcPts val="200"/>
              </a:spcBef>
            </a:pPr>
            <a:r>
              <a:rPr lang="en-US" sz="2800" dirty="0"/>
              <a:t>Productivity applications can assist you in becoming more effective and efficient while performing daily activities at work, school, and home</a:t>
            </a:r>
          </a:p>
          <a:p>
            <a:pPr lvl="1">
              <a:spcBef>
                <a:spcPts val="200"/>
              </a:spcBef>
            </a:pPr>
            <a:r>
              <a:rPr lang="en-US" dirty="0"/>
              <a:t>Word processing</a:t>
            </a:r>
          </a:p>
          <a:p>
            <a:pPr lvl="1">
              <a:spcBef>
                <a:spcPts val="200"/>
              </a:spcBef>
            </a:pPr>
            <a:r>
              <a:rPr lang="en-US" dirty="0"/>
              <a:t>Presentation</a:t>
            </a:r>
          </a:p>
          <a:p>
            <a:pPr lvl="1">
              <a:spcBef>
                <a:spcPts val="200"/>
              </a:spcBef>
            </a:pPr>
            <a:r>
              <a:rPr lang="en-US" dirty="0"/>
              <a:t>Spreadsheet</a:t>
            </a:r>
          </a:p>
          <a:p>
            <a:pPr lvl="1">
              <a:spcBef>
                <a:spcPts val="200"/>
              </a:spcBef>
            </a:pPr>
            <a:r>
              <a:rPr lang="en-US" dirty="0"/>
              <a:t>Database</a:t>
            </a:r>
            <a:r>
              <a:rPr lang="zh-TW" altLang="en-US" dirty="0"/>
              <a:t>     </a:t>
            </a:r>
            <a:r>
              <a:rPr lang="en-US" altLang="zh-TW" dirty="0"/>
              <a:t>e.g. Microsoft Access, MySQL</a:t>
            </a:r>
            <a:endParaRPr lang="en-US" dirty="0"/>
          </a:p>
          <a:p>
            <a:pPr lvl="1">
              <a:spcBef>
                <a:spcPts val="200"/>
              </a:spcBef>
            </a:pPr>
            <a:r>
              <a:rPr lang="en-US" dirty="0"/>
              <a:t>Note taking    e.g. </a:t>
            </a:r>
            <a:r>
              <a:rPr lang="en-US" altLang="zh-TW" dirty="0"/>
              <a:t>Microsoft OneNote</a:t>
            </a:r>
            <a:endParaRPr lang="en-US" dirty="0"/>
          </a:p>
          <a:p>
            <a:pPr lvl="1">
              <a:spcBef>
                <a:spcPts val="200"/>
              </a:spcBef>
            </a:pPr>
            <a:r>
              <a:rPr lang="en-US" dirty="0"/>
              <a:t>Calendar and contact management  </a:t>
            </a:r>
          </a:p>
          <a:p>
            <a:pPr marL="457200" lvl="1" indent="0">
              <a:spcBef>
                <a:spcPts val="200"/>
              </a:spcBef>
              <a:buNone/>
            </a:pPr>
            <a:r>
              <a:rPr lang="en-US" dirty="0"/>
              <a:t>      e.g. Google Calendar</a:t>
            </a:r>
            <a:r>
              <a:rPr lang="en-US" altLang="zh-TW" dirty="0"/>
              <a:t>(Web app), the calendar app on  </a:t>
            </a:r>
          </a:p>
          <a:p>
            <a:pPr marL="457200" lvl="1" indent="0">
              <a:spcBef>
                <a:spcPts val="200"/>
              </a:spcBef>
              <a:buNone/>
            </a:pPr>
            <a:r>
              <a:rPr lang="en-US" altLang="zh-TW" dirty="0"/>
              <a:t>            your phone(native app)</a:t>
            </a:r>
            <a:endParaRPr lang="en-US" dirty="0"/>
          </a:p>
        </p:txBody>
      </p:sp>
    </p:spTree>
    <p:extLst>
      <p:ext uri="{BB962C8B-B14F-4D97-AF65-F5344CB8AC3E}">
        <p14:creationId xmlns:p14="http://schemas.microsoft.com/office/powerpoint/2010/main" val="197706118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 (2 of 18)</a:t>
            </a:r>
          </a:p>
        </p:txBody>
      </p:sp>
      <p:sp>
        <p:nvSpPr>
          <p:cNvPr id="3" name="Content Placeholder 2"/>
          <p:cNvSpPr>
            <a:spLocks noGrp="1"/>
          </p:cNvSpPr>
          <p:nvPr>
            <p:ph idx="1"/>
          </p:nvPr>
        </p:nvSpPr>
        <p:spPr/>
        <p:txBody>
          <a:bodyPr/>
          <a:lstStyle/>
          <a:p>
            <a:pPr lvl="1">
              <a:spcBef>
                <a:spcPts val="200"/>
              </a:spcBef>
            </a:pPr>
            <a:r>
              <a:rPr lang="en-US" altLang="zh-TW" dirty="0"/>
              <a:t>Project management</a:t>
            </a:r>
          </a:p>
          <a:p>
            <a:pPr lvl="1">
              <a:spcBef>
                <a:spcPts val="200"/>
              </a:spcBef>
            </a:pPr>
            <a:r>
              <a:rPr lang="en-US" altLang="zh-TW" dirty="0"/>
              <a:t>Accounting</a:t>
            </a:r>
            <a:endParaRPr lang="en-US" dirty="0"/>
          </a:p>
          <a:p>
            <a:pPr lvl="1"/>
            <a:r>
              <a:rPr lang="en-US" dirty="0"/>
              <a:t>Personal finance</a:t>
            </a:r>
          </a:p>
          <a:p>
            <a:pPr lvl="1"/>
            <a:r>
              <a:rPr lang="en-US" dirty="0"/>
              <a:t>Legal</a:t>
            </a:r>
          </a:p>
          <a:p>
            <a:pPr lvl="1"/>
            <a:r>
              <a:rPr lang="en-US" dirty="0"/>
              <a:t>Tax preparation</a:t>
            </a:r>
          </a:p>
          <a:p>
            <a:pPr lvl="1"/>
            <a:r>
              <a:rPr lang="en-US" dirty="0"/>
              <a:t>Document management</a:t>
            </a:r>
          </a:p>
          <a:p>
            <a:pPr lvl="1"/>
            <a:r>
              <a:rPr lang="en-US" dirty="0"/>
              <a:t>Support services</a:t>
            </a:r>
          </a:p>
          <a:p>
            <a:pPr lvl="1"/>
            <a:r>
              <a:rPr lang="en-US" dirty="0"/>
              <a:t>Enterprise computing</a:t>
            </a:r>
          </a:p>
        </p:txBody>
      </p:sp>
    </p:spTree>
    <p:extLst>
      <p:ext uri="{BB962C8B-B14F-4D97-AF65-F5344CB8AC3E}">
        <p14:creationId xmlns:p14="http://schemas.microsoft.com/office/powerpoint/2010/main" val="347944869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Applications (3 of 18)</a:t>
            </a:r>
          </a:p>
        </p:txBody>
      </p:sp>
      <p:sp>
        <p:nvSpPr>
          <p:cNvPr id="3" name="Content Placeholder 2"/>
          <p:cNvSpPr>
            <a:spLocks noGrp="1"/>
          </p:cNvSpPr>
          <p:nvPr>
            <p:ph sz="quarter" idx="11"/>
          </p:nvPr>
        </p:nvSpPr>
        <p:spPr>
          <a:xfrm>
            <a:off x="228600" y="1432560"/>
            <a:ext cx="8534400" cy="853440"/>
          </a:xfrm>
        </p:spPr>
        <p:txBody>
          <a:bodyPr/>
          <a:lstStyle/>
          <a:p>
            <a:r>
              <a:rPr lang="en-US" sz="2800" dirty="0"/>
              <a:t>With productivity applications, users often:</a:t>
            </a:r>
          </a:p>
        </p:txBody>
      </p:sp>
      <p:pic>
        <p:nvPicPr>
          <p:cNvPr id="1027" name="Picture 3" descr="A process flow diagram of productivity applications shows: Create a project, Edit a Project, Format a project, Save a project , Distribute a proje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1321" y="2438400"/>
            <a:ext cx="6681358" cy="299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12452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Applications (4 of 18)</a:t>
            </a:r>
          </a:p>
        </p:txBody>
      </p:sp>
      <p:sp>
        <p:nvSpPr>
          <p:cNvPr id="3" name="Content Placeholder 2"/>
          <p:cNvSpPr>
            <a:spLocks noGrp="1"/>
          </p:cNvSpPr>
          <p:nvPr>
            <p:ph idx="1"/>
          </p:nvPr>
        </p:nvSpPr>
        <p:spPr/>
        <p:txBody>
          <a:bodyPr>
            <a:normAutofit/>
          </a:bodyPr>
          <a:lstStyle/>
          <a:p>
            <a:r>
              <a:rPr lang="en-US" sz="2800" b="1" dirty="0"/>
              <a:t>Word processing software</a:t>
            </a:r>
            <a:r>
              <a:rPr lang="en-US" sz="2800" dirty="0"/>
              <a:t> allows users to create and manipulate documents</a:t>
            </a:r>
          </a:p>
          <a:p>
            <a:r>
              <a:rPr lang="en-US" sz="2800" dirty="0"/>
              <a:t>People use word processing software to develop documents such as letters, memos, reports, mailing labels, and newsletters</a:t>
            </a:r>
            <a:endParaRPr lang="en-US" sz="2800" b="1" dirty="0"/>
          </a:p>
        </p:txBody>
      </p:sp>
    </p:spTree>
    <p:extLst>
      <p:ext uri="{BB962C8B-B14F-4D97-AF65-F5344CB8AC3E}">
        <p14:creationId xmlns:p14="http://schemas.microsoft.com/office/powerpoint/2010/main" val="281674628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Objectives Overview (1 of 2)</a:t>
            </a:r>
          </a:p>
        </p:txBody>
      </p:sp>
      <p:sp>
        <p:nvSpPr>
          <p:cNvPr id="4" name="Content Placeholder 3"/>
          <p:cNvSpPr>
            <a:spLocks noGrp="1"/>
          </p:cNvSpPr>
          <p:nvPr>
            <p:ph idx="1"/>
          </p:nvPr>
        </p:nvSpPr>
        <p:spPr>
          <a:xfrm>
            <a:off x="304800" y="1295400"/>
            <a:ext cx="8458199" cy="4800600"/>
          </a:xfrm>
        </p:spPr>
        <p:txBody>
          <a:bodyPr/>
          <a:lstStyle/>
          <a:p>
            <a:pPr lvl="0"/>
            <a:r>
              <a:rPr lang="en-US" dirty="0"/>
              <a:t>Identify the general categories of programs and apps.</a:t>
            </a:r>
          </a:p>
          <a:p>
            <a:pPr lvl="0"/>
            <a:r>
              <a:rPr lang="en-US" dirty="0"/>
              <a:t>Describe how an operating system interacts with applications and hardware.</a:t>
            </a:r>
          </a:p>
          <a:p>
            <a:pPr lvl="0"/>
            <a:r>
              <a:rPr lang="en-US" dirty="0"/>
              <a:t>Differentiate among the ways you can acquire programs and apps.</a:t>
            </a:r>
          </a:p>
          <a:p>
            <a:pPr lvl="0"/>
            <a:r>
              <a:rPr lang="en-US" dirty="0"/>
              <a:t>Identify the key features of productivity applications.</a:t>
            </a:r>
          </a:p>
          <a:p>
            <a:pPr lvl="0"/>
            <a:r>
              <a:rPr lang="en-US" dirty="0"/>
              <a:t>Identify the key features of graphics and media applications.</a:t>
            </a:r>
          </a:p>
        </p:txBody>
      </p:sp>
    </p:spTree>
    <p:extLst>
      <p:ext uri="{BB962C8B-B14F-4D97-AF65-F5344CB8AC3E}">
        <p14:creationId xmlns:p14="http://schemas.microsoft.com/office/powerpoint/2010/main" val="268624074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20</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14"/>
            <a:ext cx="9169280" cy="379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523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screenshot shows a soft copy of a word document for Heartland Tractor Club opened in Microsoft Word window. A zoom-out from the content of the document shows a hardcopy of the document labeled as printed document. The logo in the heading of the soft copy is labeled as tractor imag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795650" y="-76200"/>
            <a:ext cx="4452749" cy="567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762000" y="5562600"/>
            <a:ext cx="6638544" cy="817576"/>
          </a:xfrm>
        </p:spPr>
        <p:txBody>
          <a:bodyPr/>
          <a:lstStyle/>
          <a:p>
            <a:r>
              <a:rPr lang="en-US" sz="1800" b="1" dirty="0"/>
              <a:t>Figure 4-5 </a:t>
            </a:r>
            <a:r>
              <a:rPr lang="en-US" sz="1800" dirty="0"/>
              <a:t>Word processing software enables users to create professional and visually appealing documents.</a:t>
            </a:r>
          </a:p>
        </p:txBody>
      </p:sp>
    </p:spTree>
    <p:extLst>
      <p:ext uri="{BB962C8B-B14F-4D97-AF65-F5344CB8AC3E}">
        <p14:creationId xmlns:p14="http://schemas.microsoft.com/office/powerpoint/2010/main" val="134762139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1000" y="0"/>
            <a:ext cx="8587597" cy="1295400"/>
          </a:xfrm>
        </p:spPr>
        <p:txBody>
          <a:bodyPr/>
          <a:lstStyle/>
          <a:p>
            <a:r>
              <a:rPr lang="en-US" sz="2800" b="1" dirty="0"/>
              <a:t>Presentation software</a:t>
            </a:r>
            <a:r>
              <a:rPr lang="en-US" sz="2800" dirty="0"/>
              <a:t> allows users to create visual aids for presentations to communicate ideas, messages, and other information to a group</a:t>
            </a:r>
            <a:endParaRPr lang="en-US" sz="2800" b="1" dirty="0"/>
          </a:p>
        </p:txBody>
      </p:sp>
      <p:pic>
        <p:nvPicPr>
          <p:cNvPr id="11" name="Picture 3" descr="A screenshot of a Microsoft PowerPoint document shows the slides view and text box opened. The currently opened slide shows a graphic representation for a computer information system. The labels in the screenshot are as follows: first slide in the slide view is labeled as title slide; highlighted and selected slide in slide view as current slide; two-column slide layout is labeled in the fourth slide; and text layout tool in the text box are labeled.L11&#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1381666" y="1371601"/>
            <a:ext cx="5171533" cy="440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638800"/>
            <a:ext cx="8458200" cy="685800"/>
          </a:xfrm>
        </p:spPr>
        <p:txBody>
          <a:bodyPr/>
          <a:lstStyle/>
          <a:p>
            <a:r>
              <a:rPr lang="en-US" sz="1800" b="1" dirty="0"/>
              <a:t>Figure 4-6 </a:t>
            </a:r>
            <a:r>
              <a:rPr lang="en-US" sz="1800" dirty="0"/>
              <a:t>Presentation software provides tools for creating slides with content arranged in a variety of formats.</a:t>
            </a:r>
            <a:endParaRPr lang="en-US" sz="1200" dirty="0"/>
          </a:p>
        </p:txBody>
      </p:sp>
    </p:spTree>
    <p:extLst>
      <p:ext uri="{BB962C8B-B14F-4D97-AF65-F5344CB8AC3E}">
        <p14:creationId xmlns:p14="http://schemas.microsoft.com/office/powerpoint/2010/main" val="391713706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23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0"/>
            <a:ext cx="600075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00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為何從</a:t>
            </a:r>
            <a:r>
              <a:rPr lang="en-US" altLang="zh-TW" dirty="0"/>
              <a:t>google docs</a:t>
            </a:r>
            <a:r>
              <a:rPr lang="zh-TW" altLang="en-US" dirty="0"/>
              <a:t>下載成</a:t>
            </a:r>
            <a:r>
              <a:rPr lang="en-US" altLang="zh-TW" dirty="0"/>
              <a:t>word</a:t>
            </a:r>
            <a:r>
              <a:rPr lang="zh-TW" altLang="en-US" dirty="0"/>
              <a:t>格式會爛掉</a:t>
            </a:r>
            <a:endParaRPr lang="en-US" dirty="0"/>
          </a:p>
        </p:txBody>
      </p:sp>
      <p:sp>
        <p:nvSpPr>
          <p:cNvPr id="3" name="Content Placeholder 2"/>
          <p:cNvSpPr>
            <a:spLocks noGrp="1"/>
          </p:cNvSpPr>
          <p:nvPr>
            <p:ph idx="1"/>
          </p:nvPr>
        </p:nvSpPr>
        <p:spPr/>
        <p:txBody>
          <a:bodyPr>
            <a:normAutofit/>
          </a:bodyPr>
          <a:lstStyle/>
          <a:p>
            <a:r>
              <a:rPr lang="en-US" altLang="zh-TW" sz="2800" b="1" dirty="0"/>
              <a:t>Font differences:</a:t>
            </a:r>
            <a:r>
              <a:rPr lang="zh-TW" altLang="en-US" sz="2800" b="1" dirty="0"/>
              <a:t> </a:t>
            </a:r>
            <a:r>
              <a:rPr lang="en-US" sz="2800" dirty="0"/>
              <a:t>sometimes word doesn’t have the same font, and is substituted by default font.</a:t>
            </a:r>
          </a:p>
          <a:p>
            <a:r>
              <a:rPr lang="en-US" sz="2800" dirty="0"/>
              <a:t>Layout Engine and Style/Template Differences</a:t>
            </a:r>
          </a:p>
          <a:p>
            <a:r>
              <a:rPr lang="en-US" sz="2800" dirty="0"/>
              <a:t>Page Size &amp; Margin Settings</a:t>
            </a:r>
            <a:endParaRPr lang="en-US" dirty="0"/>
          </a:p>
          <a:p>
            <a:endParaRPr lang="en-US" sz="2800" dirty="0"/>
          </a:p>
          <a:p>
            <a:r>
              <a:rPr lang="en-US" dirty="0"/>
              <a:t>How to address: </a:t>
            </a:r>
            <a:r>
              <a:rPr lang="zh-TW" altLang="en-US" dirty="0"/>
              <a:t>下載成</a:t>
            </a:r>
            <a:r>
              <a:rPr lang="en-US" altLang="zh-TW" dirty="0"/>
              <a:t>PDF(</a:t>
            </a:r>
            <a:r>
              <a:rPr lang="zh-TW" altLang="en-US" dirty="0"/>
              <a:t>後面會講</a:t>
            </a:r>
            <a:r>
              <a:rPr lang="en-US" altLang="zh-TW" dirty="0"/>
              <a:t>PDF)</a:t>
            </a:r>
            <a:endParaRPr lang="en-US" sz="2800" dirty="0"/>
          </a:p>
        </p:txBody>
      </p:sp>
    </p:spTree>
    <p:extLst>
      <p:ext uri="{BB962C8B-B14F-4D97-AF65-F5344CB8AC3E}">
        <p14:creationId xmlns:p14="http://schemas.microsoft.com/office/powerpoint/2010/main" val="80887864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28600" y="0"/>
            <a:ext cx="8686800" cy="1066800"/>
          </a:xfrm>
        </p:spPr>
        <p:txBody>
          <a:bodyPr>
            <a:noAutofit/>
          </a:bodyPr>
          <a:lstStyle/>
          <a:p>
            <a:r>
              <a:rPr lang="en-US" sz="2800" b="1" dirty="0"/>
              <a:t>Spreadsheet software</a:t>
            </a:r>
            <a:r>
              <a:rPr lang="en-US" sz="2800" dirty="0"/>
              <a:t> allows users to organize data in columns and rows and perform calculations on the data</a:t>
            </a:r>
            <a:endParaRPr lang="en-US" sz="2800" b="1" dirty="0"/>
          </a:p>
        </p:txBody>
      </p:sp>
      <p:pic>
        <p:nvPicPr>
          <p:cNvPr id="10" name="Picture 2" descr="A screenshot shows a Microsoft worksheet with columns and rows. The columns are numbered from A to infinity and the rows are numbered from 1 to infinity. The labels are as follows: Columns J, K, L; rows 3, 4, 5, and 6; cell B4; the highlighted and selected cell is labeled as cell B17 is active; the formula tab is labeled as formula assigned to active cell contains a function.&#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2743200" y="914400"/>
            <a:ext cx="6400800" cy="467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0" y="5562600"/>
            <a:ext cx="9296400" cy="858753"/>
          </a:xfrm>
        </p:spPr>
        <p:txBody>
          <a:bodyPr/>
          <a:lstStyle/>
          <a:p>
            <a:r>
              <a:rPr lang="en-US" sz="1800" b="1" dirty="0"/>
              <a:t>Figure 4-7 </a:t>
            </a:r>
            <a:r>
              <a:rPr lang="en-US" sz="1800" dirty="0"/>
              <a:t>With spreadsheet software, you create worksheets that contain data arranged in columns and rows, and you can perform calculations on the data in worksheets.</a:t>
            </a:r>
          </a:p>
        </p:txBody>
      </p:sp>
    </p:spTree>
    <p:extLst>
      <p:ext uri="{BB962C8B-B14F-4D97-AF65-F5344CB8AC3E}">
        <p14:creationId xmlns:p14="http://schemas.microsoft.com/office/powerpoint/2010/main" val="176597658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1000" y="0"/>
            <a:ext cx="8587597" cy="1447799"/>
          </a:xfrm>
        </p:spPr>
        <p:txBody>
          <a:bodyPr>
            <a:noAutofit/>
          </a:bodyPr>
          <a:lstStyle/>
          <a:p>
            <a:r>
              <a:rPr lang="en-US" sz="2400" dirty="0"/>
              <a:t>A </a:t>
            </a:r>
            <a:r>
              <a:rPr lang="en-US" sz="2400" b="1" dirty="0"/>
              <a:t>database</a:t>
            </a:r>
            <a:r>
              <a:rPr lang="en-US" sz="2400" dirty="0"/>
              <a:t> is a collection of data organized in a manner that allows access, retrieval, and use of that data</a:t>
            </a:r>
          </a:p>
          <a:p>
            <a:pPr lvl="1"/>
            <a:r>
              <a:rPr lang="en-US" sz="2000" b="1" dirty="0"/>
              <a:t>Database software</a:t>
            </a:r>
            <a:r>
              <a:rPr lang="en-US" sz="2000" dirty="0"/>
              <a:t> allows users to create, access, and manage a database.</a:t>
            </a:r>
            <a:endParaRPr lang="en-US" sz="2000" b="1" dirty="0"/>
          </a:p>
        </p:txBody>
      </p:sp>
      <p:pic>
        <p:nvPicPr>
          <p:cNvPr id="17" name="Picture 2" descr="A screenshot shows a database document with customer table at the top and the Book Rep table at the bottom of the screen. The vertical columns are labeled as fields and the horizontal rows are labeled as records. A callout pointing to the first column of the book rep table and the last row of the customer table reads, common BR Hash field relates the Customer table to the Book Rep table.&#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2514600" y="1143000"/>
            <a:ext cx="6109936"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10"/>
          <p:cNvSpPr>
            <a:spLocks noGrp="1"/>
          </p:cNvSpPr>
          <p:nvPr>
            <p:ph type="body" sz="half" idx="2"/>
          </p:nvPr>
        </p:nvSpPr>
        <p:spPr>
          <a:xfrm>
            <a:off x="-76200" y="5715000"/>
            <a:ext cx="8915400" cy="762000"/>
          </a:xfrm>
        </p:spPr>
        <p:txBody>
          <a:bodyPr/>
          <a:lstStyle/>
          <a:p>
            <a:r>
              <a:rPr lang="en-US" sz="1600" b="1" dirty="0"/>
              <a:t>Figure 4-8 </a:t>
            </a:r>
            <a:r>
              <a:rPr lang="en-US" sz="1600" dirty="0"/>
              <a:t>This database contains two tables: one for customers and one for book reps. The Customer table has 15 records and 10 fields; the Book Rep table has 4 records and 10 fields.</a:t>
            </a:r>
          </a:p>
        </p:txBody>
      </p:sp>
    </p:spTree>
    <p:extLst>
      <p:ext uri="{BB962C8B-B14F-4D97-AF65-F5344CB8AC3E}">
        <p14:creationId xmlns:p14="http://schemas.microsoft.com/office/powerpoint/2010/main" val="259684367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SQL(Structured Query Language)</a:t>
            </a:r>
            <a:endParaRPr lang="en-US" dirty="0"/>
          </a:p>
        </p:txBody>
      </p:sp>
      <p:sp>
        <p:nvSpPr>
          <p:cNvPr id="3" name="Content Placeholder 2"/>
          <p:cNvSpPr>
            <a:spLocks noGrp="1"/>
          </p:cNvSpPr>
          <p:nvPr>
            <p:ph idx="1"/>
          </p:nvPr>
        </p:nvSpPr>
        <p:spPr>
          <a:xfrm>
            <a:off x="381000" y="1447800"/>
            <a:ext cx="8250383" cy="4584700"/>
          </a:xfrm>
        </p:spPr>
        <p:txBody>
          <a:bodyPr>
            <a:normAutofit/>
          </a:bodyPr>
          <a:lstStyle/>
          <a:p>
            <a:r>
              <a:rPr lang="en-US" altLang="zh-TW" dirty="0"/>
              <a:t>A language that communicates with database</a:t>
            </a:r>
          </a:p>
          <a:p>
            <a:r>
              <a:rPr lang="en-US" altLang="zh-TW" dirty="0"/>
              <a:t>Turing data into tables</a:t>
            </a:r>
          </a:p>
          <a:p>
            <a:r>
              <a:rPr lang="en-US" altLang="zh-TW" dirty="0"/>
              <a:t>Can pull, edit, add, delete, join information into databases</a:t>
            </a:r>
          </a:p>
          <a:p>
            <a:r>
              <a:rPr lang="en-US" altLang="zh-TW" dirty="0"/>
              <a:t>How to use SQL?</a:t>
            </a:r>
          </a:p>
          <a:p>
            <a:pPr marL="0" indent="0">
              <a:buNone/>
            </a:pPr>
            <a:r>
              <a:rPr lang="en-US" altLang="zh-TW" dirty="0"/>
              <a:t>    e.g. python import </a:t>
            </a:r>
            <a:r>
              <a:rPr lang="en-US" altLang="zh-TW" dirty="0" err="1"/>
              <a:t>pymysql</a:t>
            </a:r>
            <a:endParaRPr lang="en-US" altLang="zh-TW" dirty="0"/>
          </a:p>
          <a:p>
            <a:endParaRPr lang="en-US" dirty="0"/>
          </a:p>
        </p:txBody>
      </p:sp>
    </p:spTree>
    <p:extLst>
      <p:ext uri="{BB962C8B-B14F-4D97-AF65-F5344CB8AC3E}">
        <p14:creationId xmlns:p14="http://schemas.microsoft.com/office/powerpoint/2010/main" val="203007318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381000" y="9525"/>
            <a:ext cx="8587597" cy="1219199"/>
          </a:xfrm>
        </p:spPr>
        <p:txBody>
          <a:bodyPr/>
          <a:lstStyle/>
          <a:p>
            <a:r>
              <a:rPr lang="en-US" sz="2400" b="1" dirty="0"/>
              <a:t>Note taking software</a:t>
            </a:r>
            <a:r>
              <a:rPr lang="en-US" sz="2400" dirty="0"/>
              <a:t> is an application that enables users to enter typed text, handwritten comments, drawings, sketches, photos, and links anywhere on a page</a:t>
            </a:r>
            <a:endParaRPr lang="en-US" sz="2400" b="1" dirty="0"/>
          </a:p>
        </p:txBody>
      </p:sp>
      <p:pic>
        <p:nvPicPr>
          <p:cNvPr id="9" name="Picture 2" descr="A screenshot shows a saved note on Cardiovascular Systems with a handwritten note on the side. &#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295401" y="1122185"/>
            <a:ext cx="5491918" cy="4669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715000"/>
            <a:ext cx="8032638" cy="610462"/>
          </a:xfrm>
        </p:spPr>
        <p:txBody>
          <a:bodyPr/>
          <a:lstStyle/>
          <a:p>
            <a:r>
              <a:rPr lang="en-US" sz="1800" b="1" dirty="0"/>
              <a:t>Figure 4-9 </a:t>
            </a:r>
            <a:r>
              <a:rPr lang="en-US" sz="1800" dirty="0"/>
              <a:t>With note taking software, mobile users can handwrite notes, draw sketches, insert photos and links, and type text.</a:t>
            </a:r>
          </a:p>
        </p:txBody>
      </p:sp>
    </p:spTree>
    <p:extLst>
      <p:ext uri="{BB962C8B-B14F-4D97-AF65-F5344CB8AC3E}">
        <p14:creationId xmlns:p14="http://schemas.microsoft.com/office/powerpoint/2010/main" val="280219965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0"/>
            <a:ext cx="7806906" cy="1320253"/>
          </a:xfrm>
        </p:spPr>
        <p:txBody>
          <a:bodyPr/>
          <a:lstStyle/>
          <a:p>
            <a:r>
              <a:rPr lang="en-US" sz="2400" b="1" dirty="0"/>
              <a:t>Calendar and contact management software </a:t>
            </a:r>
            <a:r>
              <a:rPr lang="en-US" sz="2400" dirty="0"/>
              <a:t>helps you organize your calendar, keep track of contacts, and share this information with other users</a:t>
            </a:r>
          </a:p>
        </p:txBody>
      </p:sp>
      <p:pic>
        <p:nvPicPr>
          <p:cNvPr id="10" name="Picture 2" descr="An illustration shows two screenshots. The first screenshot shows the calendar for the month December with appointments and birthday lists opened in a computer. The second screenshot shows the calendar for the month March opened in a mobile phone with a location pinged in a map.&#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28600" y="1103149"/>
            <a:ext cx="6705600" cy="485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0" y="5867400"/>
            <a:ext cx="8343900" cy="604705"/>
          </a:xfrm>
        </p:spPr>
        <p:txBody>
          <a:bodyPr/>
          <a:lstStyle/>
          <a:p>
            <a:r>
              <a:rPr lang="en-US" sz="1800" b="1" dirty="0"/>
              <a:t>Figure 4-10 </a:t>
            </a:r>
            <a:r>
              <a:rPr lang="en-US" sz="1800" dirty="0"/>
              <a:t>Users access their calendars on computers and mobile devices.</a:t>
            </a:r>
            <a:endParaRPr lang="en-US" sz="1200" dirty="0"/>
          </a:p>
        </p:txBody>
      </p:sp>
    </p:spTree>
    <p:extLst>
      <p:ext uri="{BB962C8B-B14F-4D97-AF65-F5344CB8AC3E}">
        <p14:creationId xmlns:p14="http://schemas.microsoft.com/office/powerpoint/2010/main" val="115800970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Objectives Overview (2 of 2)</a:t>
            </a:r>
          </a:p>
        </p:txBody>
      </p:sp>
      <p:sp>
        <p:nvSpPr>
          <p:cNvPr id="5" name="Content Placeholder 4"/>
          <p:cNvSpPr>
            <a:spLocks noGrp="1"/>
          </p:cNvSpPr>
          <p:nvPr>
            <p:ph idx="1"/>
          </p:nvPr>
        </p:nvSpPr>
        <p:spPr/>
        <p:txBody>
          <a:bodyPr/>
          <a:lstStyle/>
          <a:p>
            <a:pPr lvl="0"/>
            <a:r>
              <a:rPr lang="en-US" dirty="0"/>
              <a:t>Identify the uses of personal interest applications.</a:t>
            </a:r>
          </a:p>
          <a:p>
            <a:pPr lvl="0"/>
            <a:r>
              <a:rPr lang="en-US" dirty="0"/>
              <a:t>Identify the purpose of software used in communications.</a:t>
            </a:r>
          </a:p>
          <a:p>
            <a:pPr lvl="0"/>
            <a:r>
              <a:rPr lang="en-US" dirty="0"/>
              <a:t>Identify the key features of security tools.</a:t>
            </a:r>
          </a:p>
          <a:p>
            <a:pPr lvl="0"/>
            <a:r>
              <a:rPr lang="en-US" dirty="0"/>
              <a:t>Identify the key features of file, disk, and system management tools.</a:t>
            </a:r>
          </a:p>
        </p:txBody>
      </p:sp>
    </p:spTree>
    <p:extLst>
      <p:ext uri="{BB962C8B-B14F-4D97-AF65-F5344CB8AC3E}">
        <p14:creationId xmlns:p14="http://schemas.microsoft.com/office/powerpoint/2010/main" val="392946274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Applications (11 of 18)</a:t>
            </a:r>
          </a:p>
        </p:txBody>
      </p:sp>
      <p:sp>
        <p:nvSpPr>
          <p:cNvPr id="3" name="Content Placeholder 2"/>
          <p:cNvSpPr>
            <a:spLocks noGrp="1"/>
          </p:cNvSpPr>
          <p:nvPr>
            <p:ph idx="1"/>
          </p:nvPr>
        </p:nvSpPr>
        <p:spPr/>
        <p:txBody>
          <a:bodyPr>
            <a:noAutofit/>
          </a:bodyPr>
          <a:lstStyle/>
          <a:p>
            <a:r>
              <a:rPr lang="en-US" sz="2800" dirty="0"/>
              <a:t>A </a:t>
            </a:r>
            <a:r>
              <a:rPr lang="en-US" sz="2800" b="1" dirty="0"/>
              <a:t>software suite</a:t>
            </a:r>
            <a:r>
              <a:rPr lang="en-US" sz="2800" dirty="0"/>
              <a:t> is a collection of individual related applications available together as a unit.</a:t>
            </a:r>
          </a:p>
          <a:p>
            <a:r>
              <a:rPr lang="en-US" sz="2800" b="1" dirty="0"/>
              <a:t>Project management software </a:t>
            </a:r>
            <a:r>
              <a:rPr lang="en-US" sz="2800" dirty="0"/>
              <a:t>is an application that allows a user to plan, schedule, track, and analyze the events, resources, and costs of a project.</a:t>
            </a:r>
          </a:p>
        </p:txBody>
      </p:sp>
    </p:spTree>
    <p:extLst>
      <p:ext uri="{BB962C8B-B14F-4D97-AF65-F5344CB8AC3E}">
        <p14:creationId xmlns:p14="http://schemas.microsoft.com/office/powerpoint/2010/main" val="142927994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31</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69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4701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screenshot of the BC3: Onboarding and conversion project viewed through a project management software. A list of of Pre-launch miscellaneous tasks are shown, and each task is followed by the name of the staff assigned to the task. The ongoing tasks are followed by the list of completed tasks with check boxes ticked.&#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173484" y="0"/>
            <a:ext cx="5608316" cy="570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638800"/>
            <a:ext cx="8458200" cy="629752"/>
          </a:xfrm>
        </p:spPr>
        <p:txBody>
          <a:bodyPr/>
          <a:lstStyle/>
          <a:p>
            <a:r>
              <a:rPr lang="en-US" sz="1800" b="1" dirty="0"/>
              <a:t>Figure 4-11 </a:t>
            </a:r>
            <a:r>
              <a:rPr lang="en-US" sz="1800" dirty="0"/>
              <a:t>With project management software, you can plan and schedule the tasks and resources required in a project.</a:t>
            </a:r>
          </a:p>
        </p:txBody>
      </p:sp>
    </p:spTree>
    <p:extLst>
      <p:ext uri="{BB962C8B-B14F-4D97-AF65-F5344CB8AC3E}">
        <p14:creationId xmlns:p14="http://schemas.microsoft.com/office/powerpoint/2010/main" val="25505671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0" y="0"/>
            <a:ext cx="9144000" cy="838200"/>
          </a:xfrm>
        </p:spPr>
        <p:txBody>
          <a:bodyPr/>
          <a:lstStyle/>
          <a:p>
            <a:r>
              <a:rPr lang="en-US" sz="2400" b="1" dirty="0"/>
              <a:t>Accounting software </a:t>
            </a:r>
            <a:r>
              <a:rPr lang="en-US" sz="2400" dirty="0"/>
              <a:t>is an application that helps businesses of all sizes record and report their financial transactions</a:t>
            </a:r>
          </a:p>
          <a:p>
            <a:r>
              <a:rPr lang="zh-TW" altLang="en-US" sz="2400" dirty="0"/>
              <a:t>可能會覺得和前面試算表有點像 但是會計有一些特別的標準</a:t>
            </a:r>
            <a:endParaRPr lang="en-US" sz="2400" dirty="0"/>
          </a:p>
        </p:txBody>
      </p:sp>
      <p:pic>
        <p:nvPicPr>
          <p:cNvPr id="10" name="Picture 2" descr="A screenshot shows accounting software with an invoice functio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676400" y="1219200"/>
            <a:ext cx="4857554" cy="505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495300" y="6096001"/>
            <a:ext cx="8153400" cy="629752"/>
          </a:xfrm>
        </p:spPr>
        <p:txBody>
          <a:bodyPr/>
          <a:lstStyle/>
          <a:p>
            <a:r>
              <a:rPr lang="en-US" sz="1800" b="1" dirty="0"/>
              <a:t>Figure 4-12 </a:t>
            </a:r>
            <a:r>
              <a:rPr lang="en-US" sz="1800" dirty="0"/>
              <a:t>Accounting software helps businesses record and report their financial transactions.</a:t>
            </a:r>
            <a:endParaRPr lang="en-US" sz="1200" dirty="0"/>
          </a:p>
        </p:txBody>
      </p:sp>
    </p:spTree>
    <p:extLst>
      <p:ext uri="{BB962C8B-B14F-4D97-AF65-F5344CB8AC3E}">
        <p14:creationId xmlns:p14="http://schemas.microsoft.com/office/powerpoint/2010/main" val="375397334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28600" y="0"/>
            <a:ext cx="8587597" cy="1848514"/>
          </a:xfrm>
        </p:spPr>
        <p:txBody>
          <a:bodyPr>
            <a:noAutofit/>
          </a:bodyPr>
          <a:lstStyle/>
          <a:p>
            <a:r>
              <a:rPr lang="en-US" sz="2400" b="1" dirty="0"/>
              <a:t>Personal finance software </a:t>
            </a:r>
            <a:r>
              <a:rPr lang="en-US" sz="2400" dirty="0"/>
              <a:t>is a simplified accounting application that helps home users and small/home office users balance their checkbooks, pay bills, track personal income and expenses, verify account balances, transfer funds, track investments, and evaluate financial plans</a:t>
            </a:r>
          </a:p>
        </p:txBody>
      </p:sp>
      <p:pic>
        <p:nvPicPr>
          <p:cNvPr id="10" name="Picture 2" descr="A screenshot shows the personal finance software with two horizontal sections and many other links at the navigation pane. The software shows the expenditure spent during last month in the form of a pie chart and a table. The second section shows the bill and income remainders of the month with overall balanc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050563" y="1981200"/>
            <a:ext cx="3893038" cy="381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0" y="5715000"/>
            <a:ext cx="8991600" cy="604705"/>
          </a:xfrm>
        </p:spPr>
        <p:txBody>
          <a:bodyPr/>
          <a:lstStyle/>
          <a:p>
            <a:r>
              <a:rPr lang="en-US" sz="1800" b="1" dirty="0"/>
              <a:t>Figure 4-13 </a:t>
            </a:r>
            <a:r>
              <a:rPr lang="en-US" sz="1800" dirty="0"/>
              <a:t>Personal finance software assists home users with tracking personal accounts.</a:t>
            </a:r>
            <a:endParaRPr lang="en-US" sz="1200" dirty="0"/>
          </a:p>
        </p:txBody>
      </p:sp>
    </p:spTree>
    <p:extLst>
      <p:ext uri="{BB962C8B-B14F-4D97-AF65-F5344CB8AC3E}">
        <p14:creationId xmlns:p14="http://schemas.microsoft.com/office/powerpoint/2010/main" val="7580743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28600" y="0"/>
            <a:ext cx="8587597" cy="1106424"/>
          </a:xfrm>
        </p:spPr>
        <p:txBody>
          <a:bodyPr/>
          <a:lstStyle/>
          <a:p>
            <a:r>
              <a:rPr lang="en-US" sz="2400" b="1" dirty="0"/>
              <a:t>Legal software </a:t>
            </a:r>
            <a:r>
              <a:rPr lang="en-US" sz="2400" dirty="0"/>
              <a:t>is an application that assists in the preparation of legal documents and provides legal information to individuals, families, and small businesses</a:t>
            </a:r>
          </a:p>
        </p:txBody>
      </p:sp>
      <p:pic>
        <p:nvPicPr>
          <p:cNvPr id="11" name="Picture 3" descr="A screenshot shows the legal software for a car bill of sale in the rocket lawyer website. The screenshot shows a question for bill of sale document such as “Has the car’s odometer been altered?;” a help box to ask a lawyer; a help link for the question; and a preview of a legal document draft. The help box contains a ask button and a link to learn how it works.&#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590800" y="1091501"/>
            <a:ext cx="2743200" cy="458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457200" y="5715000"/>
            <a:ext cx="8032638" cy="624548"/>
          </a:xfrm>
        </p:spPr>
        <p:txBody>
          <a:bodyPr/>
          <a:lstStyle/>
          <a:p>
            <a:r>
              <a:rPr lang="en-US" sz="1800" b="1" dirty="0"/>
              <a:t>Figure 4-14 </a:t>
            </a:r>
            <a:r>
              <a:rPr lang="en-US" sz="1800" dirty="0"/>
              <a:t>Legal software assists individuals, families, and small businesses in the preparation of legal documents.</a:t>
            </a:r>
            <a:endParaRPr lang="en-US" sz="1200" dirty="0"/>
          </a:p>
        </p:txBody>
      </p:sp>
    </p:spTree>
    <p:extLst>
      <p:ext uri="{BB962C8B-B14F-4D97-AF65-F5344CB8AC3E}">
        <p14:creationId xmlns:p14="http://schemas.microsoft.com/office/powerpoint/2010/main" val="202449979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36</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6759"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025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28600" y="0"/>
            <a:ext cx="8587597" cy="1295400"/>
          </a:xfrm>
        </p:spPr>
        <p:txBody>
          <a:bodyPr/>
          <a:lstStyle/>
          <a:p>
            <a:r>
              <a:rPr lang="en-US" sz="2400" b="1" dirty="0"/>
              <a:t>Tax preparation software </a:t>
            </a:r>
            <a:r>
              <a:rPr lang="en-US" sz="2400" dirty="0"/>
              <a:t>is an application that can guide individuals, families, or small businesses through the process of filing federal and state taxes</a:t>
            </a:r>
          </a:p>
        </p:txBody>
      </p:sp>
      <p:pic>
        <p:nvPicPr>
          <p:cNvPr id="10" name="Picture 2" descr="A screenshot shows the TaxAct Deluxe Edition software with two sections. The left section shows list of folders and files under Federal folders. The right section shows Federal Form 1040: US Individual Income Tax Return. The form contains fields to fill personal information, Filling status, and other status details.&#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569136" y="1143000"/>
            <a:ext cx="4526864" cy="4579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457200" y="5638800"/>
            <a:ext cx="8032638" cy="609600"/>
          </a:xfrm>
        </p:spPr>
        <p:txBody>
          <a:bodyPr/>
          <a:lstStyle/>
          <a:p>
            <a:r>
              <a:rPr lang="en-US" sz="1800" b="1" dirty="0"/>
              <a:t>Figure 4-15 </a:t>
            </a:r>
            <a:r>
              <a:rPr lang="en-US" sz="1800" dirty="0"/>
              <a:t>Tax preparation software guides individuals, families, or small businesses through the process of filing federal taxes.</a:t>
            </a:r>
            <a:endParaRPr lang="en-US" sz="1200" dirty="0"/>
          </a:p>
        </p:txBody>
      </p:sp>
    </p:spTree>
    <p:extLst>
      <p:ext uri="{BB962C8B-B14F-4D97-AF65-F5344CB8AC3E}">
        <p14:creationId xmlns:p14="http://schemas.microsoft.com/office/powerpoint/2010/main" val="238211899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1000" y="0"/>
            <a:ext cx="8587597" cy="1186372"/>
          </a:xfrm>
        </p:spPr>
        <p:txBody>
          <a:bodyPr>
            <a:noAutofit/>
          </a:bodyPr>
          <a:lstStyle/>
          <a:p>
            <a:r>
              <a:rPr lang="en-US" sz="2400" b="1" dirty="0"/>
              <a:t>Document conversion software </a:t>
            </a:r>
            <a:r>
              <a:rPr lang="en-US" sz="2400" dirty="0"/>
              <a:t>saves documents created in any application into a common format that has the same appearance as the original document</a:t>
            </a:r>
          </a:p>
        </p:txBody>
      </p:sp>
      <p:pic>
        <p:nvPicPr>
          <p:cNvPr id="11" name="Picture 2" descr="A screenshot shows the commenting and editing options available in a PDF document with five callouts. The first callout reading “commenting and editing options” points to the comment tab in the menu ribbon. The second callout reading “comment” points to the comment inserted in the document. The third callout reading “text to insert” points to the Insert text box with a word to be inserted in the document. The fourth callout reading “text to delete” points to a line of text struck by a line. The fifth callout reading “text to replace” points to the selected word for replacement.&#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001923" y="1143001"/>
            <a:ext cx="4551277" cy="476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533400" y="5867400"/>
            <a:ext cx="8077200" cy="412591"/>
          </a:xfrm>
        </p:spPr>
        <p:txBody>
          <a:bodyPr/>
          <a:lstStyle/>
          <a:p>
            <a:r>
              <a:rPr lang="en-US" sz="1800" b="1" dirty="0"/>
              <a:t>Figure 4-16 </a:t>
            </a:r>
            <a:r>
              <a:rPr lang="en-US" sz="1800" dirty="0"/>
              <a:t>Users can edit content and add comments to a PDF document.</a:t>
            </a:r>
            <a:endParaRPr lang="en-US" sz="1200" dirty="0"/>
          </a:p>
        </p:txBody>
      </p:sp>
      <p:sp>
        <p:nvSpPr>
          <p:cNvPr id="4" name="文字方塊 3"/>
          <p:cNvSpPr txBox="1"/>
          <p:nvPr/>
        </p:nvSpPr>
        <p:spPr>
          <a:xfrm>
            <a:off x="5925234" y="2133600"/>
            <a:ext cx="3218766" cy="369332"/>
          </a:xfrm>
          <a:prstGeom prst="rect">
            <a:avLst/>
          </a:prstGeom>
          <a:noFill/>
        </p:spPr>
        <p:txBody>
          <a:bodyPr wrap="none" rtlCol="0">
            <a:spAutoFit/>
          </a:bodyPr>
          <a:lstStyle/>
          <a:p>
            <a:r>
              <a:rPr lang="en-US" altLang="zh-TW" dirty="0"/>
              <a:t>PDF: Portable Document Format</a:t>
            </a:r>
            <a:endParaRPr lang="zh-TW" altLang="en-US" dirty="0"/>
          </a:p>
        </p:txBody>
      </p:sp>
    </p:spTree>
    <p:extLst>
      <p:ext uri="{BB962C8B-B14F-4D97-AF65-F5344CB8AC3E}">
        <p14:creationId xmlns:p14="http://schemas.microsoft.com/office/powerpoint/2010/main" val="309448337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PDF</a:t>
            </a:r>
            <a:endParaRPr lang="en-US" dirty="0"/>
          </a:p>
        </p:txBody>
      </p:sp>
      <p:sp>
        <p:nvSpPr>
          <p:cNvPr id="3" name="Content Placeholder 2"/>
          <p:cNvSpPr>
            <a:spLocks noGrp="1"/>
          </p:cNvSpPr>
          <p:nvPr>
            <p:ph idx="1"/>
          </p:nvPr>
        </p:nvSpPr>
        <p:spPr>
          <a:xfrm>
            <a:off x="228600" y="1295400"/>
            <a:ext cx="8686799" cy="4876800"/>
          </a:xfrm>
        </p:spPr>
        <p:txBody>
          <a:bodyPr>
            <a:normAutofit/>
          </a:bodyPr>
          <a:lstStyle/>
          <a:p>
            <a:pPr>
              <a:lnSpc>
                <a:spcPct val="120000"/>
              </a:lnSpc>
            </a:pPr>
            <a:r>
              <a:rPr lang="zh-TW" altLang="en-US" sz="2400" dirty="0"/>
              <a:t>通常由文字、向量圖、點陣圖組成</a:t>
            </a:r>
            <a:endParaRPr lang="en-US" altLang="zh-TW" sz="2400" dirty="0"/>
          </a:p>
          <a:p>
            <a:pPr>
              <a:lnSpc>
                <a:spcPct val="120000"/>
              </a:lnSpc>
            </a:pPr>
            <a:r>
              <a:rPr lang="zh-TW" altLang="en-US" sz="2400" dirty="0"/>
              <a:t>為什麼</a:t>
            </a:r>
            <a:r>
              <a:rPr lang="en-US" altLang="zh-TW" sz="2400" dirty="0"/>
              <a:t>PDF</a:t>
            </a:r>
            <a:r>
              <a:rPr lang="zh-TW" altLang="en-US" sz="2400" dirty="0"/>
              <a:t>檔案通常比較小 </a:t>
            </a:r>
            <a:r>
              <a:rPr lang="en-US" altLang="zh-TW" sz="2400" dirty="0">
                <a:sym typeface="Wingdings" panose="05000000000000000000" pitchFamily="2" charset="2"/>
              </a:rPr>
              <a:t> </a:t>
            </a:r>
            <a:r>
              <a:rPr lang="zh-TW" altLang="en-US" sz="2400" dirty="0">
                <a:sym typeface="Wingdings" panose="05000000000000000000" pitchFamily="2" charset="2"/>
              </a:rPr>
              <a:t>經過一些壓縮技巧</a:t>
            </a:r>
            <a:endParaRPr lang="en-US" altLang="zh-TW" sz="2400" dirty="0">
              <a:sym typeface="Wingdings" panose="05000000000000000000" pitchFamily="2" charset="2"/>
            </a:endParaRPr>
          </a:p>
          <a:p>
            <a:pPr>
              <a:lnSpc>
                <a:spcPct val="120000"/>
              </a:lnSpc>
            </a:pPr>
            <a:r>
              <a:rPr lang="zh-TW" altLang="en-US" sz="2400" dirty="0">
                <a:sym typeface="Wingdings" panose="05000000000000000000" pitchFamily="2" charset="2"/>
              </a:rPr>
              <a:t>壓縮的技巧 </a:t>
            </a:r>
            <a:r>
              <a:rPr lang="en-US" altLang="zh-TW" sz="2400" dirty="0">
                <a:sym typeface="Wingdings" panose="05000000000000000000" pitchFamily="2" charset="2"/>
              </a:rPr>
              <a:t>:</a:t>
            </a:r>
          </a:p>
          <a:p>
            <a:pPr marL="0" indent="0">
              <a:lnSpc>
                <a:spcPct val="120000"/>
              </a:lnSpc>
              <a:buNone/>
            </a:pPr>
            <a:r>
              <a:rPr lang="en-US" altLang="zh-TW" sz="2400" dirty="0">
                <a:sym typeface="Wingdings" panose="05000000000000000000" pitchFamily="2" charset="2"/>
              </a:rPr>
              <a:t>1. </a:t>
            </a:r>
            <a:r>
              <a:rPr lang="zh-TW" altLang="en-US" sz="2400" dirty="0">
                <a:sym typeface="Wingdings" panose="05000000000000000000" pitchFamily="2" charset="2"/>
              </a:rPr>
              <a:t>點陣圖  </a:t>
            </a:r>
            <a:r>
              <a:rPr lang="en-US" altLang="zh-TW" sz="2400" dirty="0">
                <a:sym typeface="Wingdings" panose="05000000000000000000" pitchFamily="2" charset="2"/>
              </a:rPr>
              <a:t>JPEG</a:t>
            </a:r>
            <a:r>
              <a:rPr lang="zh-TW" altLang="en-US" sz="2400" dirty="0">
                <a:sym typeface="Wingdings" panose="05000000000000000000" pitchFamily="2" charset="2"/>
              </a:rPr>
              <a:t> </a:t>
            </a:r>
            <a:r>
              <a:rPr lang="en-US" altLang="zh-TW" sz="2400" dirty="0">
                <a:sym typeface="Wingdings" panose="05000000000000000000" pitchFamily="2" charset="2"/>
              </a:rPr>
              <a:t></a:t>
            </a:r>
            <a:r>
              <a:rPr lang="zh-TW" altLang="en-US" sz="2400" dirty="0">
                <a:sym typeface="Wingdings" panose="05000000000000000000" pitchFamily="2" charset="2"/>
              </a:rPr>
              <a:t> 捨棄一些細節</a:t>
            </a:r>
            <a:endParaRPr lang="en-US" altLang="zh-TW" sz="2400" dirty="0">
              <a:sym typeface="Wingdings" panose="05000000000000000000" pitchFamily="2" charset="2"/>
            </a:endParaRPr>
          </a:p>
          <a:p>
            <a:pPr marL="0" indent="0">
              <a:lnSpc>
                <a:spcPct val="120000"/>
              </a:lnSpc>
              <a:buNone/>
            </a:pPr>
            <a:r>
              <a:rPr lang="zh-TW" altLang="en-US" sz="2400" dirty="0">
                <a:sym typeface="Wingdings" panose="05000000000000000000" pitchFamily="2" charset="2"/>
              </a:rPr>
              <a:t>                 </a:t>
            </a:r>
            <a:r>
              <a:rPr lang="en-US" altLang="zh-TW" sz="2400" dirty="0">
                <a:sym typeface="Wingdings" panose="05000000000000000000" pitchFamily="2" charset="2"/>
              </a:rPr>
              <a:t>FLATE</a:t>
            </a:r>
            <a:r>
              <a:rPr lang="zh-TW" altLang="en-US" sz="2400" dirty="0">
                <a:sym typeface="Wingdings" panose="05000000000000000000" pitchFamily="2" charset="2"/>
              </a:rPr>
              <a:t> </a:t>
            </a:r>
            <a:r>
              <a:rPr lang="en-US" altLang="zh-TW" sz="2400" dirty="0">
                <a:sym typeface="Wingdings" panose="05000000000000000000" pitchFamily="2" charset="2"/>
              </a:rPr>
              <a:t> </a:t>
            </a:r>
            <a:r>
              <a:rPr lang="zh-TW" altLang="en-US" sz="2400" dirty="0">
                <a:sym typeface="Wingdings" panose="05000000000000000000" pitchFamily="2" charset="2"/>
              </a:rPr>
              <a:t>找重複資料</a:t>
            </a:r>
            <a:r>
              <a:rPr lang="en-US" altLang="zh-TW" sz="2400" dirty="0">
                <a:sym typeface="Wingdings" panose="05000000000000000000" pitchFamily="2" charset="2"/>
              </a:rPr>
              <a:t>(</a:t>
            </a:r>
            <a:r>
              <a:rPr lang="zh-TW" altLang="en-US" sz="2400" dirty="0">
                <a:sym typeface="Wingdings" panose="05000000000000000000" pitchFamily="2" charset="2"/>
              </a:rPr>
              <a:t>例如在只有黑白的圖很好用</a:t>
            </a:r>
            <a:r>
              <a:rPr lang="en-US" altLang="zh-TW" sz="2400" dirty="0">
                <a:sym typeface="Wingdings" panose="05000000000000000000" pitchFamily="2" charset="2"/>
              </a:rPr>
              <a:t>)</a:t>
            </a:r>
          </a:p>
          <a:p>
            <a:pPr marL="0" indent="0">
              <a:lnSpc>
                <a:spcPct val="120000"/>
              </a:lnSpc>
              <a:buNone/>
            </a:pPr>
            <a:r>
              <a:rPr lang="en-US" altLang="zh-TW" sz="2400" dirty="0">
                <a:sym typeface="Wingdings" panose="05000000000000000000" pitchFamily="2" charset="2"/>
              </a:rPr>
              <a:t>2. </a:t>
            </a:r>
            <a:r>
              <a:rPr lang="zh-TW" altLang="en-US" sz="2400" dirty="0">
                <a:sym typeface="Wingdings" panose="05000000000000000000" pitchFamily="2" charset="2"/>
              </a:rPr>
              <a:t>向量圖  適度化簡公式</a:t>
            </a:r>
            <a:endParaRPr lang="en-US" altLang="zh-TW" sz="2400" dirty="0">
              <a:sym typeface="Wingdings" panose="05000000000000000000" pitchFamily="2" charset="2"/>
            </a:endParaRPr>
          </a:p>
          <a:p>
            <a:pPr marL="0" indent="0">
              <a:lnSpc>
                <a:spcPct val="120000"/>
              </a:lnSpc>
              <a:buNone/>
            </a:pPr>
            <a:r>
              <a:rPr lang="zh-TW" altLang="en-US" sz="2400" dirty="0">
                <a:sym typeface="Wingdings" panose="05000000000000000000" pitchFamily="2" charset="2"/>
              </a:rPr>
              <a:t>                 找到重複的公式</a:t>
            </a:r>
            <a:endParaRPr lang="en-US" altLang="zh-TW" sz="2400" dirty="0">
              <a:sym typeface="Wingdings" panose="05000000000000000000" pitchFamily="2" charset="2"/>
            </a:endParaRPr>
          </a:p>
          <a:p>
            <a:pPr marL="0" indent="0">
              <a:lnSpc>
                <a:spcPct val="120000"/>
              </a:lnSpc>
              <a:buNone/>
            </a:pPr>
            <a:r>
              <a:rPr lang="en-US" altLang="zh-TW" sz="2400" dirty="0">
                <a:sym typeface="Wingdings" panose="05000000000000000000" pitchFamily="2" charset="2"/>
              </a:rPr>
              <a:t>3. </a:t>
            </a:r>
            <a:r>
              <a:rPr lang="zh-TW" altLang="en-US" sz="2400" dirty="0">
                <a:sym typeface="Wingdings" panose="05000000000000000000" pitchFamily="2" charset="2"/>
              </a:rPr>
              <a:t>文字 找重複的字</a:t>
            </a:r>
            <a:endParaRPr lang="en-US" altLang="zh-TW" sz="2400" dirty="0">
              <a:sym typeface="Wingdings" panose="05000000000000000000" pitchFamily="2" charset="2"/>
            </a:endParaRPr>
          </a:p>
          <a:p>
            <a:pPr marL="0" indent="0">
              <a:lnSpc>
                <a:spcPct val="120000"/>
              </a:lnSpc>
              <a:buNone/>
            </a:pPr>
            <a:r>
              <a:rPr lang="zh-TW" altLang="en-US" sz="2400" dirty="0">
                <a:sym typeface="Wingdings" panose="05000000000000000000" pitchFamily="2" charset="2"/>
              </a:rPr>
              <a:t>關鍵就是找到重複的，然後只存一次</a:t>
            </a:r>
            <a:endParaRPr lang="en-US" altLang="zh-TW" sz="2400" dirty="0">
              <a:sym typeface="Wingdings" panose="05000000000000000000" pitchFamily="2" charset="2"/>
            </a:endParaRPr>
          </a:p>
        </p:txBody>
      </p:sp>
    </p:spTree>
    <p:extLst>
      <p:ext uri="{BB962C8B-B14F-4D97-AF65-F5344CB8AC3E}">
        <p14:creationId xmlns:p14="http://schemas.microsoft.com/office/powerpoint/2010/main" val="135077832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Apps (1 of 5)</a:t>
            </a:r>
          </a:p>
        </p:txBody>
      </p:sp>
      <p:sp>
        <p:nvSpPr>
          <p:cNvPr id="3" name="Content Placeholder 2"/>
          <p:cNvSpPr>
            <a:spLocks noGrp="1"/>
          </p:cNvSpPr>
          <p:nvPr>
            <p:ph idx="1"/>
          </p:nvPr>
        </p:nvSpPr>
        <p:spPr>
          <a:xfrm>
            <a:off x="228600" y="1295400"/>
            <a:ext cx="8686799" cy="4876800"/>
          </a:xfrm>
        </p:spPr>
        <p:txBody>
          <a:bodyPr>
            <a:normAutofit fontScale="85000" lnSpcReduction="10000"/>
          </a:bodyPr>
          <a:lstStyle/>
          <a:p>
            <a:pPr>
              <a:lnSpc>
                <a:spcPct val="120000"/>
              </a:lnSpc>
            </a:pPr>
            <a:r>
              <a:rPr lang="en-US" sz="2800" dirty="0"/>
              <a:t>A </a:t>
            </a:r>
            <a:r>
              <a:rPr lang="en-US" sz="2800" b="1" dirty="0"/>
              <a:t>program</a:t>
            </a:r>
            <a:r>
              <a:rPr lang="en-US" sz="2800" dirty="0"/>
              <a:t>, or </a:t>
            </a:r>
            <a:r>
              <a:rPr lang="en-US" sz="2800" b="1" dirty="0"/>
              <a:t>software</a:t>
            </a:r>
            <a:r>
              <a:rPr lang="en-US" sz="2800" dirty="0"/>
              <a:t>, consists of a series of related instructions, organized for a common purpose, that tells the computer what tasks to perform and how to perform them.</a:t>
            </a:r>
          </a:p>
          <a:p>
            <a:pPr>
              <a:lnSpc>
                <a:spcPct val="120000"/>
              </a:lnSpc>
            </a:pPr>
            <a:r>
              <a:rPr lang="en-US" sz="2800" dirty="0"/>
              <a:t>An </a:t>
            </a:r>
            <a:r>
              <a:rPr lang="en-US" sz="2800" b="1" dirty="0"/>
              <a:t>application</a:t>
            </a:r>
            <a:r>
              <a:rPr lang="en-US" sz="2800" dirty="0"/>
              <a:t>, or </a:t>
            </a:r>
            <a:r>
              <a:rPr lang="en-US" sz="2800" b="1" dirty="0"/>
              <a:t>app</a:t>
            </a:r>
            <a:r>
              <a:rPr lang="en-US" sz="2800" dirty="0"/>
              <a:t>, sometimes called application software, consists of programs designed to make users more productive and/or assist them with personal tasks.</a:t>
            </a:r>
          </a:p>
          <a:p>
            <a:pPr>
              <a:lnSpc>
                <a:spcPct val="120000"/>
              </a:lnSpc>
            </a:pPr>
            <a:r>
              <a:rPr lang="en-US" sz="2800" dirty="0"/>
              <a:t>An operating system is a set of programs that coordinates all the activities among computer or mobile device hardware:</a:t>
            </a:r>
          </a:p>
          <a:p>
            <a:pPr lvl="1">
              <a:lnSpc>
                <a:spcPct val="120000"/>
              </a:lnSpc>
            </a:pPr>
            <a:r>
              <a:rPr lang="en-US" dirty="0"/>
              <a:t>Tools and utilities</a:t>
            </a:r>
          </a:p>
          <a:p>
            <a:pPr lvl="1">
              <a:lnSpc>
                <a:spcPct val="120000"/>
              </a:lnSpc>
            </a:pPr>
            <a:r>
              <a:rPr lang="en-US" dirty="0"/>
              <a:t>System software</a:t>
            </a:r>
          </a:p>
        </p:txBody>
      </p:sp>
    </p:spTree>
    <p:extLst>
      <p:ext uri="{BB962C8B-B14F-4D97-AF65-F5344CB8AC3E}">
        <p14:creationId xmlns:p14="http://schemas.microsoft.com/office/powerpoint/2010/main" val="68426039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40</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58200" cy="689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6029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41</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83762"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2567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42</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26"/>
            <a:ext cx="9080106" cy="3894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76200" y="2819400"/>
            <a:ext cx="2062552" cy="369332"/>
          </a:xfrm>
          <a:prstGeom prst="rect">
            <a:avLst/>
          </a:prstGeom>
          <a:noFill/>
        </p:spPr>
        <p:txBody>
          <a:bodyPr wrap="none" rtlCol="0">
            <a:spAutoFit/>
          </a:bodyPr>
          <a:lstStyle/>
          <a:p>
            <a:r>
              <a:rPr lang="en-US" altLang="zh-TW" dirty="0"/>
              <a:t>QR: Quick Response</a:t>
            </a:r>
            <a:endParaRPr lang="zh-TW" altLang="en-US" dirty="0"/>
          </a:p>
        </p:txBody>
      </p:sp>
    </p:spTree>
    <p:extLst>
      <p:ext uri="{BB962C8B-B14F-4D97-AF65-F5344CB8AC3E}">
        <p14:creationId xmlns:p14="http://schemas.microsoft.com/office/powerpoint/2010/main" val="2619653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a:t>
            </a:r>
            <a:r>
              <a:rPr lang="en-US" altLang="zh-TW" sz="3600" dirty="0"/>
              <a:t>es bar code work</a:t>
            </a:r>
            <a:endParaRPr lang="en-US" dirty="0"/>
          </a:p>
        </p:txBody>
      </p:sp>
      <p:sp>
        <p:nvSpPr>
          <p:cNvPr id="4" name="Rectangle 1">
            <a:extLst>
              <a:ext uri="{FF2B5EF4-FFF2-40B4-BE49-F238E27FC236}">
                <a16:creationId xmlns:a16="http://schemas.microsoft.com/office/drawing/2014/main" id="{8D99C68D-1082-4DD6-AF37-423AF1601FEC}"/>
              </a:ext>
            </a:extLst>
          </p:cNvPr>
          <p:cNvSpPr>
            <a:spLocks noGrp="1" noChangeArrowheads="1"/>
          </p:cNvSpPr>
          <p:nvPr>
            <p:ph idx="1"/>
          </p:nvPr>
        </p:nvSpPr>
        <p:spPr bwMode="auto">
          <a:xfrm>
            <a:off x="824820" y="1191501"/>
            <a:ext cx="7494359" cy="648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起始碼 (Start)</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3 個模組（101）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系統碼 (Number System)</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1 位數字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左側數據碼 (Left Data)</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5 位數字（每位數字 7 個模組）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中間碼 (Middle Guard)</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5 個模組（01010）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右側數據碼 (Right Data)</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5 位數字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檢查碼 (Check Digit)</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1 位數字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000" b="1"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終止碼 (End)</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 → 3 個模組（101）</a:t>
            </a:r>
            <a:endPar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r>
              <a:rPr lang="zh-TW" altLang="en-US" sz="2000" dirty="0">
                <a:latin typeface="標楷體" panose="03000509000000000000" pitchFamily="65" charset="-120"/>
                <a:ea typeface="標楷體" panose="03000509000000000000" pitchFamily="65" charset="-120"/>
              </a:rPr>
              <a:t>系統碼</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左側數據碼</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右側數據碼</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檢查碼 有</a:t>
            </a:r>
            <a:r>
              <a:rPr lang="en-US" altLang="zh-TW" sz="2000" dirty="0">
                <a:latin typeface="標楷體" panose="03000509000000000000" pitchFamily="65" charset="-120"/>
                <a:ea typeface="標楷體" panose="03000509000000000000" pitchFamily="65" charset="-120"/>
              </a:rPr>
              <a:t>12</a:t>
            </a:r>
            <a:r>
              <a:rPr lang="zh-TW" altLang="en-US" sz="2000" dirty="0">
                <a:latin typeface="標楷體" panose="03000509000000000000" pitchFamily="65" charset="-120"/>
                <a:ea typeface="標楷體" panose="03000509000000000000" pitchFamily="65" charset="-120"/>
              </a:rPr>
              <a:t>位數字</a:t>
            </a:r>
            <a:endParaRPr lang="en-US" altLang="zh-TW" sz="20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r>
              <a:rPr lang="zh-TW" altLang="en-US" sz="1800" dirty="0">
                <a:latin typeface="標楷體" panose="03000509000000000000" pitchFamily="65" charset="-120"/>
                <a:ea typeface="標楷體" panose="03000509000000000000" pitchFamily="65" charset="-120"/>
              </a:rPr>
              <a:t>檢查碼計算方式（</a:t>
            </a:r>
            <a:r>
              <a:rPr lang="en-US" altLang="zh-TW" sz="1800" dirty="0">
                <a:latin typeface="標楷體" panose="03000509000000000000" pitchFamily="65" charset="-120"/>
                <a:ea typeface="標楷體" panose="03000509000000000000" pitchFamily="65" charset="-120"/>
              </a:rPr>
              <a:t>UPC-A</a:t>
            </a:r>
            <a:r>
              <a:rPr lang="zh-TW" altLang="en-US" sz="1800" dirty="0">
                <a:latin typeface="標楷體" panose="03000509000000000000" pitchFamily="65" charset="-120"/>
                <a:ea typeface="標楷體" panose="03000509000000000000" pitchFamily="65" charset="-120"/>
              </a:rPr>
              <a:t>）：</a:t>
            </a:r>
          </a:p>
          <a:p>
            <a:pPr>
              <a:buFont typeface="+mj-lt"/>
              <a:buAutoNum type="arabicPeriod"/>
            </a:pPr>
            <a:r>
              <a:rPr lang="zh-TW" altLang="en-US" sz="1800" dirty="0">
                <a:latin typeface="標楷體" panose="03000509000000000000" pitchFamily="65" charset="-120"/>
                <a:ea typeface="標楷體" panose="03000509000000000000" pitchFamily="65" charset="-120"/>
              </a:rPr>
              <a:t>把「奇數位」的數字相加 </a:t>
            </a:r>
            <a:r>
              <a:rPr lang="en-US" altLang="zh-TW" sz="1800" dirty="0">
                <a:latin typeface="標楷體" panose="03000509000000000000" pitchFamily="65" charset="-120"/>
                <a:ea typeface="標楷體" panose="03000509000000000000" pitchFamily="65" charset="-120"/>
              </a:rPr>
              <a:t>× 3 (</a:t>
            </a:r>
            <a:r>
              <a:rPr lang="zh-TW" altLang="en-US" sz="1800" dirty="0">
                <a:latin typeface="標楷體" panose="03000509000000000000" pitchFamily="65" charset="-120"/>
                <a:ea typeface="標楷體" panose="03000509000000000000" pitchFamily="65" charset="-120"/>
              </a:rPr>
              <a:t>用上面的</a:t>
            </a:r>
            <a:r>
              <a:rPr lang="en-US" altLang="zh-TW" sz="1800" dirty="0">
                <a:latin typeface="標楷體" panose="03000509000000000000" pitchFamily="65" charset="-120"/>
                <a:ea typeface="標楷體" panose="03000509000000000000" pitchFamily="65" charset="-120"/>
              </a:rPr>
              <a:t>: 14*3=42)</a:t>
            </a:r>
          </a:p>
          <a:p>
            <a:pPr>
              <a:buFont typeface="+mj-lt"/>
              <a:buAutoNum type="arabicPeriod"/>
            </a:pPr>
            <a:r>
              <a:rPr lang="zh-TW" altLang="en-US" sz="1800" dirty="0">
                <a:latin typeface="標楷體" panose="03000509000000000000" pitchFamily="65" charset="-120"/>
                <a:ea typeface="標楷體" panose="03000509000000000000" pitchFamily="65" charset="-120"/>
              </a:rPr>
              <a:t>加上「偶數位」的數字 </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用上面的</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 </a:t>
            </a:r>
            <a:r>
              <a:rPr lang="en-US" altLang="zh-TW" sz="1800" dirty="0">
                <a:latin typeface="標楷體" panose="03000509000000000000" pitchFamily="65" charset="-120"/>
                <a:ea typeface="標楷體" panose="03000509000000000000" pitchFamily="65" charset="-120"/>
              </a:rPr>
              <a:t>42+16=58)</a:t>
            </a:r>
            <a:endParaRPr lang="zh-TW" altLang="en-US" sz="1800" dirty="0">
              <a:latin typeface="標楷體" panose="03000509000000000000" pitchFamily="65" charset="-120"/>
              <a:ea typeface="標楷體" panose="03000509000000000000" pitchFamily="65" charset="-120"/>
            </a:endParaRPr>
          </a:p>
          <a:p>
            <a:pPr>
              <a:buFont typeface="+mj-lt"/>
              <a:buAutoNum type="arabicPeriod"/>
            </a:pPr>
            <a:r>
              <a:rPr lang="zh-TW" altLang="en-US" sz="1800" dirty="0">
                <a:latin typeface="標楷體" panose="03000509000000000000" pitchFamily="65" charset="-120"/>
                <a:ea typeface="標楷體" panose="03000509000000000000" pitchFamily="65" charset="-120"/>
              </a:rPr>
              <a:t>找到一個最小的數字，使得總和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這個數字 ≡ </a:t>
            </a:r>
            <a:r>
              <a:rPr lang="en-US" altLang="zh-TW" sz="1800" dirty="0">
                <a:latin typeface="標楷體" panose="03000509000000000000" pitchFamily="65" charset="-120"/>
                <a:ea typeface="標楷體" panose="03000509000000000000" pitchFamily="65" charset="-120"/>
              </a:rPr>
              <a:t>0 (mod 10)</a:t>
            </a:r>
          </a:p>
          <a:p>
            <a:pPr marL="0" indent="0">
              <a:buNone/>
            </a:pP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用上面的</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 </a:t>
            </a:r>
            <a:r>
              <a:rPr lang="en-US" altLang="zh-TW" sz="1800" dirty="0">
                <a:latin typeface="標楷體" panose="03000509000000000000" pitchFamily="65" charset="-120"/>
                <a:ea typeface="標楷體" panose="03000509000000000000" pitchFamily="65" charset="-120"/>
              </a:rPr>
              <a:t>58+2</a:t>
            </a:r>
            <a:r>
              <a:rPr lang="zh-TW" altLang="en-US" sz="1800" dirty="0">
                <a:latin typeface="標楷體" panose="03000509000000000000" pitchFamily="65" charset="-120"/>
                <a:ea typeface="標楷體" panose="03000509000000000000" pitchFamily="65" charset="-120"/>
              </a:rPr>
              <a:t> ≡ </a:t>
            </a:r>
            <a:r>
              <a:rPr lang="en-US" altLang="zh-TW" sz="1800" dirty="0">
                <a:latin typeface="標楷體" panose="03000509000000000000" pitchFamily="65" charset="-120"/>
                <a:ea typeface="標楷體" panose="03000509000000000000" pitchFamily="65" charset="-120"/>
              </a:rPr>
              <a:t>0 (mod 10)</a:t>
            </a:r>
            <a:r>
              <a:rPr lang="zh-TW" altLang="en-US" sz="1800" dirty="0">
                <a:latin typeface="標楷體" panose="03000509000000000000" pitchFamily="65" charset="-120"/>
                <a:ea typeface="標楷體" panose="03000509000000000000" pitchFamily="65" charset="-120"/>
              </a:rPr>
              <a:t>，其中</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是最小可能</a:t>
            </a:r>
            <a:r>
              <a:rPr lang="en-US" altLang="zh-TW" sz="1800" dirty="0">
                <a:latin typeface="標楷體" panose="03000509000000000000" pitchFamily="65" charset="-120"/>
                <a:ea typeface="標楷體" panose="03000509000000000000" pitchFamily="65" charset="-120"/>
              </a:rPr>
              <a:t>)</a:t>
            </a:r>
          </a:p>
          <a:p>
            <a:pPr marL="0" indent="0">
              <a:buNone/>
            </a:pPr>
            <a:r>
              <a:rPr lang="zh-TW" altLang="en-US" sz="1800" dirty="0">
                <a:latin typeface="標楷體" panose="03000509000000000000" pitchFamily="65" charset="-120"/>
                <a:ea typeface="標楷體" panose="03000509000000000000" pitchFamily="65" charset="-120"/>
              </a:rPr>
              <a:t>所以可以看到上面那張圖的</a:t>
            </a:r>
            <a:r>
              <a:rPr lang="en-US" altLang="zh-TW" sz="1800" dirty="0">
                <a:latin typeface="標楷體" panose="03000509000000000000" pitchFamily="65" charset="-120"/>
                <a:ea typeface="標楷體" panose="03000509000000000000" pitchFamily="65" charset="-120"/>
              </a:rPr>
              <a:t>check digit</a:t>
            </a:r>
            <a:r>
              <a:rPr lang="zh-TW" altLang="en-US" sz="1800" dirty="0">
                <a:latin typeface="標楷體" panose="03000509000000000000" pitchFamily="65" charset="-120"/>
                <a:ea typeface="標楷體" panose="03000509000000000000" pitchFamily="65" charset="-120"/>
              </a:rPr>
              <a:t>是</a:t>
            </a:r>
            <a:r>
              <a:rPr lang="en-US" altLang="zh-TW" sz="1800" dirty="0">
                <a:latin typeface="標楷體" panose="03000509000000000000" pitchFamily="65" charset="-120"/>
                <a:ea typeface="標楷體" panose="03000509000000000000" pitchFamily="65" charset="-120"/>
              </a:rPr>
              <a:t>2</a:t>
            </a: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11827F2-A5A9-4581-87B1-8DC2C9A0E4F3}"/>
              </a:ext>
            </a:extLst>
          </p:cNvPr>
          <p:cNvPicPr>
            <a:picLocks noChangeAspect="1"/>
          </p:cNvPicPr>
          <p:nvPr/>
        </p:nvPicPr>
        <p:blipFill rotWithShape="1">
          <a:blip r:embed="rId2"/>
          <a:srcRect l="3636" t="40910" r="3649" b="13637"/>
          <a:stretch/>
        </p:blipFill>
        <p:spPr>
          <a:xfrm>
            <a:off x="6019800" y="2590800"/>
            <a:ext cx="2720340" cy="1066800"/>
          </a:xfrm>
          <a:prstGeom prst="rect">
            <a:avLst/>
          </a:prstGeom>
        </p:spPr>
      </p:pic>
    </p:spTree>
    <p:extLst>
      <p:ext uri="{BB962C8B-B14F-4D97-AF65-F5344CB8AC3E}">
        <p14:creationId xmlns:p14="http://schemas.microsoft.com/office/powerpoint/2010/main" val="17534275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a:t>
            </a:r>
            <a:r>
              <a:rPr lang="en-US" altLang="zh-TW" sz="3600" dirty="0"/>
              <a:t>es bar code work</a:t>
            </a:r>
            <a:endParaRPr lang="en-US" dirty="0"/>
          </a:p>
        </p:txBody>
      </p:sp>
      <p:pic>
        <p:nvPicPr>
          <p:cNvPr id="5" name="內容版面配置區 4">
            <a:extLst>
              <a:ext uri="{FF2B5EF4-FFF2-40B4-BE49-F238E27FC236}">
                <a16:creationId xmlns:a16="http://schemas.microsoft.com/office/drawing/2014/main" id="{6E24140C-48B4-44A6-9D87-457C5BC960EC}"/>
              </a:ext>
            </a:extLst>
          </p:cNvPr>
          <p:cNvPicPr>
            <a:picLocks noGrp="1" noChangeAspect="1"/>
          </p:cNvPicPr>
          <p:nvPr>
            <p:ph idx="1"/>
          </p:nvPr>
        </p:nvPicPr>
        <p:blipFill>
          <a:blip r:embed="rId2"/>
          <a:stretch>
            <a:fillRect/>
          </a:stretch>
        </p:blipFill>
        <p:spPr>
          <a:xfrm>
            <a:off x="685800" y="1295400"/>
            <a:ext cx="3017636" cy="4876800"/>
          </a:xfrm>
        </p:spPr>
      </p:pic>
      <p:pic>
        <p:nvPicPr>
          <p:cNvPr id="7" name="圖片 6">
            <a:extLst>
              <a:ext uri="{FF2B5EF4-FFF2-40B4-BE49-F238E27FC236}">
                <a16:creationId xmlns:a16="http://schemas.microsoft.com/office/drawing/2014/main" id="{E94B1710-800C-4207-9F8B-8A539CEF5A72}"/>
              </a:ext>
            </a:extLst>
          </p:cNvPr>
          <p:cNvPicPr>
            <a:picLocks noChangeAspect="1"/>
          </p:cNvPicPr>
          <p:nvPr/>
        </p:nvPicPr>
        <p:blipFill>
          <a:blip r:embed="rId3"/>
          <a:stretch>
            <a:fillRect/>
          </a:stretch>
        </p:blipFill>
        <p:spPr>
          <a:xfrm>
            <a:off x="3962400" y="1295400"/>
            <a:ext cx="4191585" cy="3305636"/>
          </a:xfrm>
          <a:prstGeom prst="rect">
            <a:avLst/>
          </a:prstGeom>
        </p:spPr>
      </p:pic>
      <p:sp>
        <p:nvSpPr>
          <p:cNvPr id="8" name="文字方塊 7">
            <a:extLst>
              <a:ext uri="{FF2B5EF4-FFF2-40B4-BE49-F238E27FC236}">
                <a16:creationId xmlns:a16="http://schemas.microsoft.com/office/drawing/2014/main" id="{4EDB0764-1CF5-49AF-B58F-93345DC25657}"/>
              </a:ext>
            </a:extLst>
          </p:cNvPr>
          <p:cNvSpPr txBox="1"/>
          <p:nvPr/>
        </p:nvSpPr>
        <p:spPr>
          <a:xfrm>
            <a:off x="4343400" y="4953000"/>
            <a:ext cx="3429000" cy="369332"/>
          </a:xfrm>
          <a:prstGeom prst="rect">
            <a:avLst/>
          </a:prstGeom>
          <a:noFill/>
        </p:spPr>
        <p:txBody>
          <a:bodyPr wrap="square" rtlCol="0">
            <a:spAutoFit/>
          </a:bodyPr>
          <a:lstStyle/>
          <a:p>
            <a:r>
              <a:rPr lang="zh-TW" altLang="en-US" dirty="0"/>
              <a:t>圖片來源</a:t>
            </a:r>
            <a:r>
              <a:rPr lang="en-US" altLang="zh-TW" dirty="0"/>
              <a:t>: </a:t>
            </a:r>
            <a:r>
              <a:rPr lang="zh-TW" altLang="en-US" dirty="0"/>
              <a:t>維基百科</a:t>
            </a:r>
          </a:p>
        </p:txBody>
      </p:sp>
    </p:spTree>
    <p:extLst>
      <p:ext uri="{BB962C8B-B14F-4D97-AF65-F5344CB8AC3E}">
        <p14:creationId xmlns:p14="http://schemas.microsoft.com/office/powerpoint/2010/main" val="2611900532"/>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about</a:t>
            </a:r>
            <a:r>
              <a:rPr lang="en-US" altLang="zh-TW" sz="3600" dirty="0"/>
              <a:t> QR code</a:t>
            </a:r>
            <a:endParaRPr lang="en-US" dirty="0"/>
          </a:p>
        </p:txBody>
      </p:sp>
      <p:sp>
        <p:nvSpPr>
          <p:cNvPr id="4" name="Rectangle 1">
            <a:extLst>
              <a:ext uri="{FF2B5EF4-FFF2-40B4-BE49-F238E27FC236}">
                <a16:creationId xmlns:a16="http://schemas.microsoft.com/office/drawing/2014/main" id="{8D99C68D-1082-4DD6-AF37-423AF1601FEC}"/>
              </a:ext>
            </a:extLst>
          </p:cNvPr>
          <p:cNvSpPr>
            <a:spLocks noGrp="1" noChangeArrowheads="1"/>
          </p:cNvSpPr>
          <p:nvPr>
            <p:ph idx="1"/>
          </p:nvPr>
        </p:nvSpPr>
        <p:spPr bwMode="auto">
          <a:xfrm>
            <a:off x="762000" y="1828800"/>
            <a:ext cx="7620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zh-TW" sz="1800" dirty="0">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948DD94B-D656-4395-8EAA-B0933B80E2A6}"/>
              </a:ext>
            </a:extLst>
          </p:cNvPr>
          <p:cNvSpPr txBox="1"/>
          <p:nvPr/>
        </p:nvSpPr>
        <p:spPr>
          <a:xfrm>
            <a:off x="533400" y="1690300"/>
            <a:ext cx="8229600" cy="3139321"/>
          </a:xfrm>
          <a:prstGeom prst="rect">
            <a:avLst/>
          </a:prstGeom>
          <a:noFill/>
        </p:spPr>
        <p:txBody>
          <a:bodyPr wrap="square" rtlCol="0">
            <a:spAutoFit/>
          </a:bodyPr>
          <a:lstStyle/>
          <a:p>
            <a:r>
              <a:rPr lang="zh-TW" altLang="en-US" dirty="0"/>
              <a:t>跟</a:t>
            </a:r>
            <a:r>
              <a:rPr lang="en-US" altLang="zh-TW" dirty="0"/>
              <a:t>bar code</a:t>
            </a:r>
            <a:r>
              <a:rPr lang="zh-TW" altLang="en-US" dirty="0"/>
              <a:t>有點像，都是用黑白代表</a:t>
            </a:r>
            <a:r>
              <a:rPr lang="en-US" altLang="zh-TW" dirty="0"/>
              <a:t>0/1</a:t>
            </a:r>
            <a:r>
              <a:rPr lang="zh-TW" altLang="en-US" dirty="0"/>
              <a:t>存資料，經過區塊分散化形成</a:t>
            </a:r>
            <a:r>
              <a:rPr lang="en-US" altLang="zh-TW" dirty="0"/>
              <a:t>QR code</a:t>
            </a:r>
          </a:p>
          <a:p>
            <a:endParaRPr lang="en-US" altLang="zh-TW" dirty="0"/>
          </a:p>
          <a:p>
            <a:r>
              <a:rPr lang="zh-TW" altLang="en-US" dirty="0"/>
              <a:t>定位圖樣</a:t>
            </a:r>
            <a:r>
              <a:rPr lang="en-US" altLang="zh-TW" dirty="0"/>
              <a:t>:</a:t>
            </a:r>
            <a:r>
              <a:rPr lang="zh-TW" altLang="en-US" dirty="0"/>
              <a:t> 在左上、右上、左下的大方格，告訴</a:t>
            </a:r>
            <a:r>
              <a:rPr lang="en-US" altLang="zh-TW" dirty="0"/>
              <a:t>scanner QR code</a:t>
            </a:r>
            <a:r>
              <a:rPr lang="zh-TW" altLang="en-US" dirty="0"/>
              <a:t>的方向</a:t>
            </a:r>
            <a:endParaRPr lang="en-US" altLang="zh-TW" dirty="0"/>
          </a:p>
          <a:p>
            <a:endParaRPr lang="en-US" altLang="zh-TW" dirty="0"/>
          </a:p>
          <a:p>
            <a:r>
              <a:rPr lang="zh-TW" altLang="en-US" dirty="0"/>
              <a:t>特色</a:t>
            </a:r>
            <a:r>
              <a:rPr lang="en-US" altLang="zh-TW" dirty="0"/>
              <a:t>:</a:t>
            </a:r>
            <a:r>
              <a:rPr lang="zh-TW" altLang="en-US" dirty="0"/>
              <a:t> </a:t>
            </a:r>
            <a:endParaRPr lang="en-US" altLang="zh-TW" dirty="0"/>
          </a:p>
          <a:p>
            <a:r>
              <a:rPr lang="en-US" altLang="zh-TW" dirty="0"/>
              <a:t>1.</a:t>
            </a:r>
            <a:r>
              <a:rPr lang="zh-TW" altLang="en-US" dirty="0"/>
              <a:t> 能存的資料量大</a:t>
            </a:r>
            <a:r>
              <a:rPr lang="en-US" altLang="zh-TW" dirty="0"/>
              <a:t>(</a:t>
            </a:r>
            <a:r>
              <a:rPr lang="zh-TW" altLang="en-US" dirty="0"/>
              <a:t>最多</a:t>
            </a:r>
            <a:r>
              <a:rPr lang="en-US" altLang="zh-TW" dirty="0"/>
              <a:t>7000</a:t>
            </a:r>
            <a:r>
              <a:rPr lang="zh-TW" altLang="en-US" dirty="0"/>
              <a:t>個數字 </a:t>
            </a:r>
            <a:r>
              <a:rPr lang="en-US" altLang="zh-TW" dirty="0"/>
              <a:t>or 4000</a:t>
            </a:r>
            <a:r>
              <a:rPr lang="zh-TW" altLang="en-US" dirty="0"/>
              <a:t>個字母</a:t>
            </a:r>
            <a:r>
              <a:rPr lang="en-US" altLang="zh-TW" dirty="0"/>
              <a:t>)</a:t>
            </a:r>
          </a:p>
          <a:p>
            <a:r>
              <a:rPr lang="en-US" altLang="zh-TW" dirty="0"/>
              <a:t>2.</a:t>
            </a:r>
            <a:r>
              <a:rPr lang="zh-TW" altLang="en-US" dirty="0"/>
              <a:t>可高達</a:t>
            </a:r>
            <a:r>
              <a:rPr lang="en-US" altLang="zh-TW" dirty="0"/>
              <a:t>30%</a:t>
            </a:r>
            <a:r>
              <a:rPr lang="zh-TW" altLang="en-US" dirty="0"/>
              <a:t>的容錯率</a:t>
            </a:r>
            <a:r>
              <a:rPr lang="en-US" altLang="zh-TW" dirty="0"/>
              <a:t>(</a:t>
            </a:r>
            <a:r>
              <a:rPr lang="zh-TW" altLang="en-US" dirty="0"/>
              <a:t>由於有一段保護訊息</a:t>
            </a:r>
            <a:r>
              <a:rPr lang="en-US" altLang="zh-TW" dirty="0"/>
              <a:t>)</a:t>
            </a:r>
          </a:p>
          <a:p>
            <a:endParaRPr lang="en-US" altLang="zh-TW" dirty="0"/>
          </a:p>
          <a:p>
            <a:r>
              <a:rPr lang="en-US" altLang="zh-TW" dirty="0"/>
              <a:t>By </a:t>
            </a:r>
            <a:r>
              <a:rPr lang="en-US" altLang="zh-TW" dirty="0" err="1"/>
              <a:t>chatGPT</a:t>
            </a:r>
            <a:r>
              <a:rPr lang="en-US" altLang="zh-TW" dirty="0"/>
              <a:t>:</a:t>
            </a:r>
            <a:br>
              <a:rPr lang="zh-TW" altLang="en-US" dirty="0"/>
            </a:br>
            <a:r>
              <a:rPr lang="zh-TW" altLang="en-US" dirty="0"/>
              <a:t>它把資料想成一個多項式，然後生成一些「多餘的點」。</a:t>
            </a:r>
            <a:br>
              <a:rPr lang="zh-TW" altLang="en-US" dirty="0"/>
            </a:br>
            <a:r>
              <a:rPr lang="zh-TW" altLang="en-US" dirty="0"/>
              <a:t>只要損毀沒有超過「能容忍的比例」，就能解方程式，還原出完整資料。</a:t>
            </a:r>
          </a:p>
        </p:txBody>
      </p:sp>
    </p:spTree>
    <p:extLst>
      <p:ext uri="{BB962C8B-B14F-4D97-AF65-F5344CB8AC3E}">
        <p14:creationId xmlns:p14="http://schemas.microsoft.com/office/powerpoint/2010/main" val="301726311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about</a:t>
            </a:r>
            <a:r>
              <a:rPr lang="en-US" altLang="zh-TW" sz="3600" dirty="0"/>
              <a:t> QR code</a:t>
            </a:r>
            <a:endParaRPr lang="en-US" dirty="0"/>
          </a:p>
        </p:txBody>
      </p:sp>
      <p:pic>
        <p:nvPicPr>
          <p:cNvPr id="10" name="圖片 9">
            <a:extLst>
              <a:ext uri="{FF2B5EF4-FFF2-40B4-BE49-F238E27FC236}">
                <a16:creationId xmlns:a16="http://schemas.microsoft.com/office/drawing/2014/main" id="{193D376A-EB10-4863-A366-BC5CDFECDCA8}"/>
              </a:ext>
            </a:extLst>
          </p:cNvPr>
          <p:cNvPicPr>
            <a:picLocks noChangeAspect="1"/>
          </p:cNvPicPr>
          <p:nvPr/>
        </p:nvPicPr>
        <p:blipFill>
          <a:blip r:embed="rId2"/>
          <a:stretch>
            <a:fillRect/>
          </a:stretch>
        </p:blipFill>
        <p:spPr>
          <a:xfrm>
            <a:off x="625450" y="1676400"/>
            <a:ext cx="4053434" cy="3886200"/>
          </a:xfrm>
          <a:prstGeom prst="rect">
            <a:avLst/>
          </a:prstGeom>
        </p:spPr>
      </p:pic>
      <p:sp>
        <p:nvSpPr>
          <p:cNvPr id="11" name="橢圓 10">
            <a:extLst>
              <a:ext uri="{FF2B5EF4-FFF2-40B4-BE49-F238E27FC236}">
                <a16:creationId xmlns:a16="http://schemas.microsoft.com/office/drawing/2014/main" id="{DFE10036-A597-4CC2-8339-A4195057E99B}"/>
              </a:ext>
            </a:extLst>
          </p:cNvPr>
          <p:cNvSpPr/>
          <p:nvPr/>
        </p:nvSpPr>
        <p:spPr>
          <a:xfrm>
            <a:off x="1524000" y="28956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F896A267-77C7-40BC-BC2D-F6A259ABF6E8}"/>
              </a:ext>
            </a:extLst>
          </p:cNvPr>
          <p:cNvPicPr>
            <a:picLocks noChangeAspect="1"/>
          </p:cNvPicPr>
          <p:nvPr/>
        </p:nvPicPr>
        <p:blipFill>
          <a:blip r:embed="rId2"/>
          <a:stretch>
            <a:fillRect/>
          </a:stretch>
        </p:blipFill>
        <p:spPr>
          <a:xfrm>
            <a:off x="4876800" y="1676400"/>
            <a:ext cx="4053434" cy="3886200"/>
          </a:xfrm>
          <a:prstGeom prst="rect">
            <a:avLst/>
          </a:prstGeom>
        </p:spPr>
      </p:pic>
      <p:sp>
        <p:nvSpPr>
          <p:cNvPr id="14" name="橢圓 13">
            <a:extLst>
              <a:ext uri="{FF2B5EF4-FFF2-40B4-BE49-F238E27FC236}">
                <a16:creationId xmlns:a16="http://schemas.microsoft.com/office/drawing/2014/main" id="{93C5DA5C-0C52-4741-9F14-2CEB13A2DDE0}"/>
              </a:ext>
            </a:extLst>
          </p:cNvPr>
          <p:cNvSpPr/>
          <p:nvPr/>
        </p:nvSpPr>
        <p:spPr>
          <a:xfrm>
            <a:off x="4777334" y="18288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80CAFE6-E6D2-4FA0-BDF4-164ABE1D98BC}"/>
              </a:ext>
            </a:extLst>
          </p:cNvPr>
          <p:cNvSpPr txBox="1"/>
          <p:nvPr/>
        </p:nvSpPr>
        <p:spPr>
          <a:xfrm>
            <a:off x="625450" y="5562600"/>
            <a:ext cx="3794150" cy="380996"/>
          </a:xfrm>
          <a:prstGeom prst="rect">
            <a:avLst/>
          </a:prstGeom>
          <a:noFill/>
        </p:spPr>
        <p:txBody>
          <a:bodyPr wrap="square" rtlCol="0">
            <a:spAutoFit/>
          </a:bodyPr>
          <a:lstStyle/>
          <a:p>
            <a:r>
              <a:rPr lang="en-US" altLang="zh-TW" dirty="0"/>
              <a:t>scannable(</a:t>
            </a:r>
            <a:r>
              <a:rPr lang="zh-TW" altLang="en-US" dirty="0"/>
              <a:t>雖然稍有損毀</a:t>
            </a:r>
            <a:r>
              <a:rPr lang="en-US" altLang="zh-TW" dirty="0"/>
              <a:t>)</a:t>
            </a:r>
            <a:endParaRPr lang="zh-TW" altLang="en-US" dirty="0"/>
          </a:p>
        </p:txBody>
      </p:sp>
      <p:sp>
        <p:nvSpPr>
          <p:cNvPr id="16" name="文字方塊 15">
            <a:extLst>
              <a:ext uri="{FF2B5EF4-FFF2-40B4-BE49-F238E27FC236}">
                <a16:creationId xmlns:a16="http://schemas.microsoft.com/office/drawing/2014/main" id="{59B14B75-5950-4BF6-A516-2132B99BB016}"/>
              </a:ext>
            </a:extLst>
          </p:cNvPr>
          <p:cNvSpPr txBox="1"/>
          <p:nvPr/>
        </p:nvSpPr>
        <p:spPr>
          <a:xfrm>
            <a:off x="4876800" y="5562600"/>
            <a:ext cx="3794150" cy="380996"/>
          </a:xfrm>
          <a:prstGeom prst="rect">
            <a:avLst/>
          </a:prstGeom>
          <a:noFill/>
        </p:spPr>
        <p:txBody>
          <a:bodyPr wrap="square" rtlCol="0">
            <a:spAutoFit/>
          </a:bodyPr>
          <a:lstStyle/>
          <a:p>
            <a:r>
              <a:rPr lang="en-US" altLang="zh-TW" dirty="0"/>
              <a:t>Not</a:t>
            </a:r>
            <a:r>
              <a:rPr lang="zh-TW" altLang="en-US" dirty="0"/>
              <a:t> </a:t>
            </a:r>
            <a:r>
              <a:rPr lang="en-US" altLang="zh-TW" dirty="0"/>
              <a:t>scannable(</a:t>
            </a:r>
            <a:r>
              <a:rPr lang="zh-TW" altLang="en-US" dirty="0"/>
              <a:t>因為無法辨認方向了</a:t>
            </a:r>
            <a:r>
              <a:rPr lang="en-US" altLang="zh-TW" dirty="0"/>
              <a:t>)</a:t>
            </a:r>
            <a:endParaRPr lang="zh-TW" altLang="en-US" dirty="0"/>
          </a:p>
        </p:txBody>
      </p:sp>
    </p:spTree>
    <p:extLst>
      <p:ext uri="{BB962C8B-B14F-4D97-AF65-F5344CB8AC3E}">
        <p14:creationId xmlns:p14="http://schemas.microsoft.com/office/powerpoint/2010/main" val="82755789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47</a:t>
            </a:fld>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7968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04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Applications (18 of 18)</a:t>
            </a:r>
          </a:p>
        </p:txBody>
      </p:sp>
      <p:sp>
        <p:nvSpPr>
          <p:cNvPr id="3" name="Content Placeholder 2"/>
          <p:cNvSpPr>
            <a:spLocks noGrp="1"/>
          </p:cNvSpPr>
          <p:nvPr>
            <p:ph idx="1"/>
          </p:nvPr>
        </p:nvSpPr>
        <p:spPr>
          <a:xfrm>
            <a:off x="400050" y="1219200"/>
            <a:ext cx="8343900" cy="4876800"/>
          </a:xfrm>
        </p:spPr>
        <p:txBody>
          <a:bodyPr/>
          <a:lstStyle/>
          <a:p>
            <a:r>
              <a:rPr lang="en-US" sz="2800" dirty="0"/>
              <a:t>A large organization, commonly referred to as an enterprise, requires special computing solutions because of its size and geographic distribution</a:t>
            </a:r>
          </a:p>
          <a:p>
            <a:pPr lvl="1">
              <a:spcBef>
                <a:spcPts val="100"/>
              </a:spcBef>
            </a:pPr>
            <a:r>
              <a:rPr lang="en-US" dirty="0"/>
              <a:t>Human resources software</a:t>
            </a:r>
          </a:p>
          <a:p>
            <a:pPr lvl="1">
              <a:spcBef>
                <a:spcPts val="100"/>
              </a:spcBef>
            </a:pPr>
            <a:r>
              <a:rPr lang="en-US" dirty="0"/>
              <a:t>Accounting and finance software</a:t>
            </a:r>
          </a:p>
          <a:p>
            <a:pPr lvl="1">
              <a:spcBef>
                <a:spcPts val="100"/>
              </a:spcBef>
            </a:pPr>
            <a:r>
              <a:rPr lang="en-US" dirty="0"/>
              <a:t>Engineering or product development software</a:t>
            </a:r>
          </a:p>
          <a:p>
            <a:pPr lvl="1">
              <a:spcBef>
                <a:spcPts val="100"/>
              </a:spcBef>
            </a:pPr>
            <a:r>
              <a:rPr lang="en-US" dirty="0"/>
              <a:t>Manufacturing software</a:t>
            </a:r>
          </a:p>
          <a:p>
            <a:pPr lvl="1">
              <a:spcBef>
                <a:spcPts val="100"/>
              </a:spcBef>
            </a:pPr>
            <a:r>
              <a:rPr lang="en-US" dirty="0"/>
              <a:t>Marketing software</a:t>
            </a:r>
          </a:p>
          <a:p>
            <a:pPr lvl="1">
              <a:spcBef>
                <a:spcPts val="100"/>
              </a:spcBef>
            </a:pPr>
            <a:r>
              <a:rPr lang="en-US" dirty="0"/>
              <a:t>Sales software</a:t>
            </a:r>
          </a:p>
          <a:p>
            <a:pPr lvl="1">
              <a:spcBef>
                <a:spcPts val="100"/>
              </a:spcBef>
            </a:pPr>
            <a:r>
              <a:rPr lang="en-US" dirty="0"/>
              <a:t>Distribution software</a:t>
            </a:r>
          </a:p>
          <a:p>
            <a:pPr lvl="1">
              <a:spcBef>
                <a:spcPts val="100"/>
              </a:spcBef>
            </a:pPr>
            <a:r>
              <a:rPr lang="en-US" dirty="0"/>
              <a:t>Customer service software</a:t>
            </a:r>
          </a:p>
          <a:p>
            <a:pPr lvl="1">
              <a:spcBef>
                <a:spcPts val="100"/>
              </a:spcBef>
            </a:pPr>
            <a:r>
              <a:rPr lang="en-US" dirty="0"/>
              <a:t>Information technology software</a:t>
            </a:r>
          </a:p>
        </p:txBody>
      </p:sp>
    </p:spTree>
    <p:extLst>
      <p:ext uri="{BB962C8B-B14F-4D97-AF65-F5344CB8AC3E}">
        <p14:creationId xmlns:p14="http://schemas.microsoft.com/office/powerpoint/2010/main" val="2725620243"/>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 and Media Software (1 of 5)</a:t>
            </a:r>
          </a:p>
        </p:txBody>
      </p:sp>
      <p:sp>
        <p:nvSpPr>
          <p:cNvPr id="4" name="Content Placeholder 3"/>
          <p:cNvSpPr>
            <a:spLocks noGrp="1"/>
          </p:cNvSpPr>
          <p:nvPr>
            <p:ph idx="1"/>
          </p:nvPr>
        </p:nvSpPr>
        <p:spPr/>
        <p:txBody>
          <a:bodyPr/>
          <a:lstStyle/>
          <a:p>
            <a:pPr lvl="0"/>
            <a:r>
              <a:rPr lang="en-US" sz="2800" b="1" dirty="0"/>
              <a:t>Computer-Aided Design </a:t>
            </a:r>
            <a:r>
              <a:rPr lang="en-US" sz="2800" dirty="0"/>
              <a:t>(CAD) software</a:t>
            </a:r>
          </a:p>
          <a:p>
            <a:pPr marL="0" lvl="0" indent="0">
              <a:buNone/>
            </a:pPr>
            <a:r>
              <a:rPr lang="zh-TW" altLang="en-US" dirty="0"/>
              <a:t>     </a:t>
            </a:r>
            <a:r>
              <a:rPr lang="en-US" altLang="zh-TW" dirty="0"/>
              <a:t>2D</a:t>
            </a:r>
            <a:r>
              <a:rPr lang="zh-TW" altLang="en-US" dirty="0"/>
              <a:t>繪圖</a:t>
            </a:r>
            <a:r>
              <a:rPr lang="en-US" altLang="zh-TW" dirty="0"/>
              <a:t>, 3D</a:t>
            </a:r>
            <a:r>
              <a:rPr lang="zh-TW" altLang="en-US" dirty="0"/>
              <a:t>建模 設計建築或機械零件、電路</a:t>
            </a:r>
            <a:endParaRPr lang="en-US" sz="2800" dirty="0"/>
          </a:p>
          <a:p>
            <a:pPr lvl="0"/>
            <a:r>
              <a:rPr lang="en-US" sz="2800" b="1" dirty="0"/>
              <a:t>Desktop publishing software</a:t>
            </a:r>
          </a:p>
          <a:p>
            <a:pPr lvl="0"/>
            <a:r>
              <a:rPr lang="en-US" sz="2800" b="1" dirty="0"/>
              <a:t>Paint/Image editing software</a:t>
            </a:r>
          </a:p>
          <a:p>
            <a:pPr marL="0" lvl="0" indent="0">
              <a:buNone/>
            </a:pPr>
            <a:r>
              <a:rPr lang="zh-TW" altLang="en-US" b="1" dirty="0"/>
              <a:t>    </a:t>
            </a:r>
            <a:r>
              <a:rPr lang="zh-TW" altLang="en-US" dirty="0"/>
              <a:t>電腦繪圖</a:t>
            </a:r>
            <a:endParaRPr lang="en-US" sz="2800" dirty="0"/>
          </a:p>
          <a:p>
            <a:pPr lvl="0"/>
            <a:r>
              <a:rPr lang="en-US" sz="2800" b="1" dirty="0"/>
              <a:t>Photo editing </a:t>
            </a:r>
            <a:r>
              <a:rPr lang="en-US" sz="2800" dirty="0"/>
              <a:t>and</a:t>
            </a:r>
            <a:r>
              <a:rPr lang="en-US" sz="2800" b="1" dirty="0"/>
              <a:t> photo management software</a:t>
            </a:r>
            <a:r>
              <a:rPr lang="zh-TW" altLang="en-US" sz="2800" b="1" dirty="0"/>
              <a:t> </a:t>
            </a:r>
            <a:r>
              <a:rPr lang="zh-TW" altLang="en-US" sz="2800" dirty="0"/>
              <a:t>修圖</a:t>
            </a:r>
            <a:endParaRPr lang="en-US" sz="2800" dirty="0"/>
          </a:p>
          <a:p>
            <a:pPr lvl="0"/>
            <a:r>
              <a:rPr lang="en-US" sz="2800" b="1" dirty="0"/>
              <a:t>Video </a:t>
            </a:r>
            <a:r>
              <a:rPr lang="en-US" sz="2800" dirty="0"/>
              <a:t>and</a:t>
            </a:r>
            <a:r>
              <a:rPr lang="en-US" sz="2800" b="1" dirty="0"/>
              <a:t> audio editing software</a:t>
            </a:r>
          </a:p>
        </p:txBody>
      </p:sp>
    </p:spTree>
    <p:extLst>
      <p:ext uri="{BB962C8B-B14F-4D97-AF65-F5344CB8AC3E}">
        <p14:creationId xmlns:p14="http://schemas.microsoft.com/office/powerpoint/2010/main" val="391346225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6" descr="An illustration shows four photos that display different programs and apps as follows: productivity sheet for the month of December; a navigation route-mapping app; a woman on a video call on a smart phone; and a graphics and media app to edit or modify a graphic photo.&#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209800" y="0"/>
            <a:ext cx="4495800" cy="578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Content Placeholder 21"/>
          <p:cNvSpPr>
            <a:spLocks noGrp="1"/>
          </p:cNvSpPr>
          <p:nvPr>
            <p:ph type="body" sz="half" idx="2"/>
          </p:nvPr>
        </p:nvSpPr>
        <p:spPr>
          <a:xfrm>
            <a:off x="457200" y="5715000"/>
            <a:ext cx="8172450" cy="628078"/>
          </a:xfrm>
        </p:spPr>
        <p:txBody>
          <a:bodyPr/>
          <a:lstStyle/>
          <a:p>
            <a:r>
              <a:rPr lang="en-US" sz="1800" b="1" dirty="0"/>
              <a:t>Figure 4-1 </a:t>
            </a:r>
            <a:r>
              <a:rPr lang="en-US" sz="1800" dirty="0"/>
              <a:t>Users work with a variety of programs and apps, some of which are shown in this figure.</a:t>
            </a:r>
            <a:endParaRPr lang="en-US" sz="1200" dirty="0"/>
          </a:p>
        </p:txBody>
      </p:sp>
    </p:spTree>
    <p:extLst>
      <p:ext uri="{BB962C8B-B14F-4D97-AF65-F5344CB8AC3E}">
        <p14:creationId xmlns:p14="http://schemas.microsoft.com/office/powerpoint/2010/main" val="321472212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50</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37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1600200" y="152400"/>
            <a:ext cx="2942537" cy="369332"/>
          </a:xfrm>
          <a:prstGeom prst="rect">
            <a:avLst/>
          </a:prstGeom>
          <a:noFill/>
        </p:spPr>
        <p:txBody>
          <a:bodyPr wrap="none" rtlCol="0">
            <a:spAutoFit/>
          </a:bodyPr>
          <a:lstStyle/>
          <a:p>
            <a:r>
              <a:rPr lang="en-US" altLang="zh-TW" dirty="0"/>
              <a:t>CAD: Computer-Aided Design</a:t>
            </a:r>
            <a:endParaRPr lang="zh-TW" altLang="en-US" dirty="0"/>
          </a:p>
        </p:txBody>
      </p:sp>
    </p:spTree>
    <p:extLst>
      <p:ext uri="{BB962C8B-B14F-4D97-AF65-F5344CB8AC3E}">
        <p14:creationId xmlns:p14="http://schemas.microsoft.com/office/powerpoint/2010/main" val="1502154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51</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 y="0"/>
            <a:ext cx="9146247" cy="5393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1600200" y="152400"/>
            <a:ext cx="2545249" cy="369332"/>
          </a:xfrm>
          <a:prstGeom prst="rect">
            <a:avLst/>
          </a:prstGeom>
          <a:noFill/>
        </p:spPr>
        <p:txBody>
          <a:bodyPr wrap="none" rtlCol="0">
            <a:spAutoFit/>
          </a:bodyPr>
          <a:lstStyle/>
          <a:p>
            <a:r>
              <a:rPr lang="en-US" altLang="zh-TW" dirty="0"/>
              <a:t>DTP: Desk-Top Publishing</a:t>
            </a:r>
            <a:endParaRPr lang="zh-TW" altLang="en-US" dirty="0"/>
          </a:p>
        </p:txBody>
      </p:sp>
    </p:spTree>
    <p:extLst>
      <p:ext uri="{BB962C8B-B14F-4D97-AF65-F5344CB8AC3E}">
        <p14:creationId xmlns:p14="http://schemas.microsoft.com/office/powerpoint/2010/main" val="122868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 and Media Software (2 of 5)</a:t>
            </a:r>
          </a:p>
        </p:txBody>
      </p:sp>
      <p:sp>
        <p:nvSpPr>
          <p:cNvPr id="3" name="Content Placeholder 2"/>
          <p:cNvSpPr>
            <a:spLocks noGrp="1"/>
          </p:cNvSpPr>
          <p:nvPr>
            <p:ph idx="1"/>
          </p:nvPr>
        </p:nvSpPr>
        <p:spPr/>
        <p:txBody>
          <a:bodyPr>
            <a:noAutofit/>
          </a:bodyPr>
          <a:lstStyle/>
          <a:p>
            <a:r>
              <a:rPr lang="en-US" sz="2800" b="1" dirty="0"/>
              <a:t>Multimedia authoring software </a:t>
            </a:r>
            <a:r>
              <a:rPr lang="en-US" sz="2800" dirty="0"/>
              <a:t>allows users to combine text, graphics, audio, video, and animation in an interactive application</a:t>
            </a:r>
            <a:endParaRPr lang="en-US" sz="2800" b="1" dirty="0"/>
          </a:p>
          <a:p>
            <a:r>
              <a:rPr lang="en-US" sz="2800" b="1" dirty="0"/>
              <a:t>Website authoring software </a:t>
            </a:r>
            <a:r>
              <a:rPr lang="en-US" sz="2800" dirty="0"/>
              <a:t>helps users create business websites for a variety of purposes</a:t>
            </a:r>
            <a:endParaRPr lang="en-US" sz="2800" b="1" dirty="0"/>
          </a:p>
        </p:txBody>
      </p:sp>
    </p:spTree>
    <p:extLst>
      <p:ext uri="{BB962C8B-B14F-4D97-AF65-F5344CB8AC3E}">
        <p14:creationId xmlns:p14="http://schemas.microsoft.com/office/powerpoint/2010/main" val="14538116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53</a:t>
            </a:fld>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63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7174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54</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 y="0"/>
            <a:ext cx="9130683"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218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55</a:t>
            </a:fld>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17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012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1"/>
            <a:ext cx="8032638" cy="1004011"/>
          </a:xfrm>
        </p:spPr>
        <p:txBody>
          <a:bodyPr/>
          <a:lstStyle/>
          <a:p>
            <a:r>
              <a:rPr lang="en-US" dirty="0"/>
              <a:t>Graphics and Media Software (3 of 5)</a:t>
            </a:r>
          </a:p>
        </p:txBody>
      </p:sp>
      <p:pic>
        <p:nvPicPr>
          <p:cNvPr id="6" name="Picture 2" descr="A screenshot of WIX home page shows the customizing of the page. The navigation options at the left are labeled as editing options; editing tools at the right; the webpage heading and a text description at the bottom are labeled as text to customiz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943101" y="1274273"/>
            <a:ext cx="5624831" cy="390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257800"/>
            <a:ext cx="8094607" cy="914400"/>
          </a:xfrm>
        </p:spPr>
        <p:txBody>
          <a:bodyPr/>
          <a:lstStyle/>
          <a:p>
            <a:r>
              <a:rPr lang="en-US" sz="1800" b="1" dirty="0"/>
              <a:t>Figure 4-22 </a:t>
            </a:r>
            <a:r>
              <a:rPr lang="en-US" sz="1800" dirty="0"/>
              <a:t>Website authoring software allows you to create engaging personal and business websites by adding your text, images, and videos to existing website templates.</a:t>
            </a:r>
            <a:endParaRPr lang="en-US" sz="1200" dirty="0"/>
          </a:p>
        </p:txBody>
      </p:sp>
    </p:spTree>
    <p:extLst>
      <p:ext uri="{BB962C8B-B14F-4D97-AF65-F5344CB8AC3E}">
        <p14:creationId xmlns:p14="http://schemas.microsoft.com/office/powerpoint/2010/main" val="189713856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 and Media Software (4 of 5)</a:t>
            </a:r>
          </a:p>
        </p:txBody>
      </p:sp>
      <p:sp>
        <p:nvSpPr>
          <p:cNvPr id="8" name="Content Placeholder 7"/>
          <p:cNvSpPr>
            <a:spLocks noGrp="1"/>
          </p:cNvSpPr>
          <p:nvPr>
            <p:ph idx="1"/>
          </p:nvPr>
        </p:nvSpPr>
        <p:spPr/>
        <p:txBody>
          <a:bodyPr>
            <a:normAutofit/>
          </a:bodyPr>
          <a:lstStyle/>
          <a:p>
            <a:r>
              <a:rPr lang="en-US" sz="2800" dirty="0"/>
              <a:t>A </a:t>
            </a:r>
            <a:r>
              <a:rPr lang="en-US" sz="2800" b="1" dirty="0"/>
              <a:t>media player </a:t>
            </a:r>
            <a:r>
              <a:rPr lang="en-US" sz="2800" dirty="0"/>
              <a:t>is a program that allows you to view images and animations, listen to audio, and watch video files on your computer or mobile device</a:t>
            </a:r>
          </a:p>
          <a:p>
            <a:r>
              <a:rPr lang="en-US" sz="2800" dirty="0"/>
              <a:t>An </a:t>
            </a:r>
            <a:r>
              <a:rPr lang="en-US" sz="2800" b="1" dirty="0"/>
              <a:t>augmented reality app </a:t>
            </a:r>
            <a:r>
              <a:rPr lang="en-US" sz="2800" dirty="0"/>
              <a:t>overlays information and digital content on top of physical objects or locations</a:t>
            </a:r>
            <a:r>
              <a:rPr lang="zh-TW" altLang="en-US" sz="2800" dirty="0"/>
              <a:t> </a:t>
            </a:r>
            <a:endParaRPr lang="en-US" sz="2800" dirty="0"/>
          </a:p>
          <a:p>
            <a:r>
              <a:rPr lang="en-US" sz="2800" dirty="0"/>
              <a:t>A </a:t>
            </a:r>
            <a:r>
              <a:rPr lang="en-US" sz="2800" b="1" dirty="0"/>
              <a:t>virtual reality app </a:t>
            </a:r>
            <a:r>
              <a:rPr lang="en-US" sz="2800" dirty="0"/>
              <a:t>provides an immersive user experience</a:t>
            </a:r>
          </a:p>
        </p:txBody>
      </p:sp>
    </p:spTree>
    <p:extLst>
      <p:ext uri="{BB962C8B-B14F-4D97-AF65-F5344CB8AC3E}">
        <p14:creationId xmlns:p14="http://schemas.microsoft.com/office/powerpoint/2010/main" val="136329142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58</a:t>
            </a:fld>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578393"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8385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1004011"/>
          </a:xfrm>
        </p:spPr>
        <p:txBody>
          <a:bodyPr>
            <a:normAutofit/>
          </a:bodyPr>
          <a:lstStyle/>
          <a:p>
            <a:r>
              <a:rPr lang="en-US" dirty="0"/>
              <a:t>Graphics and Media Software (5 of 5)</a:t>
            </a:r>
          </a:p>
        </p:txBody>
      </p:sp>
      <p:pic>
        <p:nvPicPr>
          <p:cNvPr id="11" name="Picture 2" descr="A photo shows a pair of hands holding a tablet with a three dimensional figure of a pair of legs on the screen, with a paper with some illustrations in the background. A callout points to the screen and reads &quot;augmented reality model on tablet screen.&quot; Another callout points to the paper with some illustrations on it on the background and reads &quot;target image.&quot; A third callout points to the view of the paper in the background, within the tablet screen and reads &quot;tablet scanning target image.&quot;"/>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12011" y="1295401"/>
            <a:ext cx="3309038" cy="360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519169" y="5278426"/>
            <a:ext cx="8032638" cy="893775"/>
          </a:xfrm>
        </p:spPr>
        <p:txBody>
          <a:bodyPr/>
          <a:lstStyle/>
          <a:p>
            <a:r>
              <a:rPr lang="en-US" sz="1800" b="1" dirty="0"/>
              <a:t>Figure 4-23 </a:t>
            </a:r>
            <a:r>
              <a:rPr lang="en-US" sz="1800" dirty="0"/>
              <a:t>Scanning a target image with a tablet or smartphone displays an</a:t>
            </a:r>
          </a:p>
          <a:p>
            <a:r>
              <a:rPr lang="en-US" sz="1800" dirty="0"/>
              <a:t>interactive model of the human body in this augmented reality app used for medical education.</a:t>
            </a:r>
            <a:endParaRPr lang="en-US" sz="1200" dirty="0"/>
          </a:p>
        </p:txBody>
      </p:sp>
    </p:spTree>
    <p:extLst>
      <p:ext uri="{BB962C8B-B14F-4D97-AF65-F5344CB8AC3E}">
        <p14:creationId xmlns:p14="http://schemas.microsoft.com/office/powerpoint/2010/main" val="98254301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6</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0"/>
            <a:ext cx="6924675" cy="705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842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Interest Applications</a:t>
            </a:r>
          </a:p>
        </p:txBody>
      </p:sp>
      <p:sp>
        <p:nvSpPr>
          <p:cNvPr id="3" name="Content Placeholder 2"/>
          <p:cNvSpPr>
            <a:spLocks noGrp="1"/>
          </p:cNvSpPr>
          <p:nvPr>
            <p:ph idx="1"/>
          </p:nvPr>
        </p:nvSpPr>
        <p:spPr/>
        <p:txBody>
          <a:bodyPr/>
          <a:lstStyle/>
          <a:p>
            <a:pPr lvl="0"/>
            <a:r>
              <a:rPr lang="en-US" sz="2800" dirty="0"/>
              <a:t>Lifestyle applications  e.g. </a:t>
            </a:r>
            <a:r>
              <a:rPr lang="en-US" altLang="zh-TW" b="0" i="0" dirty="0">
                <a:solidFill>
                  <a:srgbClr val="001D35"/>
                </a:solidFill>
                <a:effectLst/>
                <a:latin typeface="Arial" panose="020B0604020202020204" pitchFamily="34" charset="0"/>
              </a:rPr>
              <a:t>Pinterest</a:t>
            </a:r>
            <a:endParaRPr lang="en-US" sz="2800" dirty="0"/>
          </a:p>
          <a:p>
            <a:pPr lvl="0"/>
            <a:r>
              <a:rPr lang="en-US" sz="2800" dirty="0"/>
              <a:t>Medical applications   e.g</a:t>
            </a:r>
            <a:r>
              <a:rPr lang="en-US" dirty="0"/>
              <a:t>.</a:t>
            </a:r>
            <a:r>
              <a:rPr lang="zh-TW" altLang="en-US" b="0" i="0" dirty="0">
                <a:solidFill>
                  <a:srgbClr val="000000"/>
                </a:solidFill>
                <a:effectLst/>
                <a:latin typeface="arial" panose="020B0604020202020204" pitchFamily="34" charset="0"/>
              </a:rPr>
              <a:t>健保快易通</a:t>
            </a:r>
            <a:endParaRPr lang="en-US" sz="2800" dirty="0"/>
          </a:p>
          <a:p>
            <a:pPr lvl="0"/>
            <a:r>
              <a:rPr lang="en-US" sz="2800" dirty="0"/>
              <a:t>Entertainment applications  </a:t>
            </a:r>
          </a:p>
          <a:p>
            <a:pPr marL="0" lvl="0" indent="0">
              <a:buNone/>
            </a:pPr>
            <a:r>
              <a:rPr lang="en-US" dirty="0"/>
              <a:t>     </a:t>
            </a:r>
            <a:r>
              <a:rPr lang="en-US" sz="2800" dirty="0"/>
              <a:t>e.g. Netflix, Spotify, Your games</a:t>
            </a:r>
          </a:p>
          <a:p>
            <a:pPr lvl="0"/>
            <a:r>
              <a:rPr lang="en-US" sz="2800" dirty="0"/>
              <a:t>Convenience applications</a:t>
            </a:r>
          </a:p>
          <a:p>
            <a:pPr marL="0" lvl="0" indent="0">
              <a:buNone/>
            </a:pPr>
            <a:r>
              <a:rPr lang="en-US" dirty="0"/>
              <a:t>     e.g. Google map, Uber, LINE Pay</a:t>
            </a:r>
            <a:endParaRPr lang="en-US" sz="2800" dirty="0"/>
          </a:p>
          <a:p>
            <a:pPr lvl="0"/>
            <a:r>
              <a:rPr lang="en-US" sz="2800" dirty="0"/>
              <a:t>Education applications</a:t>
            </a:r>
          </a:p>
          <a:p>
            <a:pPr marL="0" lvl="0" indent="0">
              <a:buNone/>
            </a:pPr>
            <a:r>
              <a:rPr lang="en-US" dirty="0"/>
              <a:t>     e.g. Duolingo </a:t>
            </a:r>
            <a:endParaRPr lang="en-US" sz="2800" dirty="0"/>
          </a:p>
        </p:txBody>
      </p:sp>
      <p:pic>
        <p:nvPicPr>
          <p:cNvPr id="1026" name="Picture 2" descr="Duolingo(デュオリンゴ) | 日本公式🇯🇵 on X: &quot;【人生は変えられる】 3年前までぼくは日本ではあまり知られていないただの「緑色の鳥 」だった。「Duolingoってやつのあの鳥可愛いよね」なんて言われて、嬉しさと寂しさで葛藤していた頃もあった。 そんなぼくの人生が ...">
            <a:extLst>
              <a:ext uri="{FF2B5EF4-FFF2-40B4-BE49-F238E27FC236}">
                <a16:creationId xmlns:a16="http://schemas.microsoft.com/office/drawing/2014/main" id="{EFE7ED4F-AD41-4DF3-B003-C99AC87EB9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500" b="18750"/>
          <a:stretch/>
        </p:blipFill>
        <p:spPr bwMode="auto">
          <a:xfrm>
            <a:off x="3200400" y="5029200"/>
            <a:ext cx="152400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14571"/>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61</a:t>
            </a:fld>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797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820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62</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 y="0"/>
            <a:ext cx="87796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665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Communications Applications</a:t>
            </a:r>
          </a:p>
        </p:txBody>
      </p:sp>
      <p:sp>
        <p:nvSpPr>
          <p:cNvPr id="4" name="Content Placeholder 3"/>
          <p:cNvSpPr>
            <a:spLocks noGrp="1"/>
          </p:cNvSpPr>
          <p:nvPr>
            <p:ph idx="1"/>
          </p:nvPr>
        </p:nvSpPr>
        <p:spPr/>
        <p:txBody>
          <a:bodyPr/>
          <a:lstStyle/>
          <a:p>
            <a:pPr lvl="0">
              <a:spcBef>
                <a:spcPts val="100"/>
              </a:spcBef>
            </a:pPr>
            <a:r>
              <a:rPr lang="en-US" sz="2800" dirty="0"/>
              <a:t>Blog</a:t>
            </a:r>
          </a:p>
          <a:p>
            <a:pPr lvl="0">
              <a:spcBef>
                <a:spcPts val="100"/>
              </a:spcBef>
            </a:pPr>
            <a:r>
              <a:rPr lang="en-US" sz="2800" dirty="0"/>
              <a:t>Browser  </a:t>
            </a:r>
          </a:p>
          <a:p>
            <a:pPr lvl="0">
              <a:spcBef>
                <a:spcPts val="100"/>
              </a:spcBef>
            </a:pPr>
            <a:r>
              <a:rPr lang="en-US" sz="2800" dirty="0"/>
              <a:t>Chat</a:t>
            </a:r>
          </a:p>
          <a:p>
            <a:pPr lvl="0">
              <a:spcBef>
                <a:spcPts val="100"/>
              </a:spcBef>
            </a:pPr>
            <a:r>
              <a:rPr lang="en-US" sz="2800" dirty="0"/>
              <a:t>Online Discussion  e.g. </a:t>
            </a:r>
            <a:r>
              <a:rPr lang="en-US" dirty="0"/>
              <a:t>reddit, </a:t>
            </a:r>
            <a:r>
              <a:rPr lang="en-US" dirty="0" err="1"/>
              <a:t>StackOverflow</a:t>
            </a:r>
            <a:endParaRPr lang="en-US" sz="2800" dirty="0"/>
          </a:p>
          <a:p>
            <a:pPr lvl="0">
              <a:spcBef>
                <a:spcPts val="100"/>
              </a:spcBef>
            </a:pPr>
            <a:r>
              <a:rPr lang="en-US" sz="2800" dirty="0"/>
              <a:t>Email</a:t>
            </a:r>
          </a:p>
          <a:p>
            <a:pPr lvl="0">
              <a:spcBef>
                <a:spcPts val="100"/>
              </a:spcBef>
            </a:pPr>
            <a:r>
              <a:rPr lang="en-US" sz="2800" dirty="0"/>
              <a:t>File Transfer</a:t>
            </a:r>
          </a:p>
          <a:p>
            <a:pPr lvl="0">
              <a:spcBef>
                <a:spcPts val="100"/>
              </a:spcBef>
            </a:pPr>
            <a:r>
              <a:rPr lang="en-US" sz="2800" dirty="0"/>
              <a:t>Internet Phone</a:t>
            </a:r>
          </a:p>
          <a:p>
            <a:pPr lvl="0">
              <a:spcBef>
                <a:spcPts val="100"/>
              </a:spcBef>
            </a:pPr>
            <a:r>
              <a:rPr lang="en-US" sz="2800" dirty="0"/>
              <a:t>Internet Messaging</a:t>
            </a:r>
          </a:p>
          <a:p>
            <a:pPr lvl="0">
              <a:spcBef>
                <a:spcPts val="100"/>
              </a:spcBef>
            </a:pPr>
            <a:r>
              <a:rPr lang="en-US" sz="2800" dirty="0"/>
              <a:t>Mobile (Text) Messaging</a:t>
            </a:r>
          </a:p>
          <a:p>
            <a:pPr lvl="0">
              <a:spcBef>
                <a:spcPts val="100"/>
              </a:spcBef>
            </a:pPr>
            <a:r>
              <a:rPr lang="en-US" sz="2800" dirty="0"/>
              <a:t>Videoconference</a:t>
            </a:r>
          </a:p>
        </p:txBody>
      </p:sp>
    </p:spTree>
    <p:extLst>
      <p:ext uri="{BB962C8B-B14F-4D97-AF65-F5344CB8AC3E}">
        <p14:creationId xmlns:p14="http://schemas.microsoft.com/office/powerpoint/2010/main" val="406545980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64</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583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3429000" y="152400"/>
            <a:ext cx="3351110" cy="369332"/>
          </a:xfrm>
          <a:prstGeom prst="rect">
            <a:avLst/>
          </a:prstGeom>
          <a:noFill/>
        </p:spPr>
        <p:txBody>
          <a:bodyPr wrap="none" rtlCol="0">
            <a:spAutoFit/>
          </a:bodyPr>
          <a:lstStyle/>
          <a:p>
            <a:r>
              <a:rPr lang="en-US" altLang="zh-TW" dirty="0"/>
              <a:t>VoIP: Voice over Internet Protocol</a:t>
            </a:r>
            <a:endParaRPr lang="zh-TW" altLang="en-US" dirty="0"/>
          </a:p>
        </p:txBody>
      </p:sp>
    </p:spTree>
    <p:extLst>
      <p:ext uri="{BB962C8B-B14F-4D97-AF65-F5344CB8AC3E}">
        <p14:creationId xmlns:p14="http://schemas.microsoft.com/office/powerpoint/2010/main" val="570434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a:t>
            </a:r>
          </a:p>
        </p:txBody>
      </p:sp>
      <p:sp>
        <p:nvSpPr>
          <p:cNvPr id="4" name="Content Placeholder 3"/>
          <p:cNvSpPr>
            <a:spLocks noGrp="1"/>
          </p:cNvSpPr>
          <p:nvPr>
            <p:ph idx="1"/>
          </p:nvPr>
        </p:nvSpPr>
        <p:spPr/>
        <p:txBody>
          <a:bodyPr/>
          <a:lstStyle/>
          <a:p>
            <a:pPr lvl="0">
              <a:spcBef>
                <a:spcPts val="100"/>
              </a:spcBef>
            </a:pPr>
            <a:r>
              <a:rPr lang="en-US" sz="2800" dirty="0"/>
              <a:t>What’s a computer virus: </a:t>
            </a:r>
            <a:r>
              <a:rPr lang="zh-TW" altLang="en-US" dirty="0"/>
              <a:t>用來破壞、竊取、控制或干擾系統</a:t>
            </a:r>
            <a:r>
              <a:rPr lang="en-US" altLang="zh-TW" dirty="0"/>
              <a:t>or</a:t>
            </a:r>
            <a:r>
              <a:rPr lang="zh-TW" altLang="en-US" dirty="0"/>
              <a:t>資料的程式</a:t>
            </a:r>
            <a:endParaRPr lang="en-US" altLang="zh-TW" dirty="0"/>
          </a:p>
          <a:p>
            <a:pPr lvl="0">
              <a:spcBef>
                <a:spcPts val="100"/>
              </a:spcBef>
            </a:pPr>
            <a:r>
              <a:rPr lang="en-US" sz="2800" dirty="0"/>
              <a:t>Where does a virus come from:</a:t>
            </a:r>
          </a:p>
          <a:p>
            <a:pPr marL="0" lvl="0" indent="0">
              <a:spcBef>
                <a:spcPts val="100"/>
              </a:spcBef>
              <a:buNone/>
            </a:pPr>
            <a:r>
              <a:rPr lang="en-US" sz="2800" dirty="0"/>
              <a:t>1. Phishing link/attachments</a:t>
            </a:r>
          </a:p>
          <a:p>
            <a:pPr marL="0" lvl="0" indent="0">
              <a:spcBef>
                <a:spcPts val="100"/>
              </a:spcBef>
              <a:buNone/>
            </a:pPr>
            <a:r>
              <a:rPr lang="en-US" dirty="0"/>
              <a:t>2. drive-by downloads(</a:t>
            </a:r>
            <a:r>
              <a:rPr lang="zh-TW" altLang="en-US" dirty="0"/>
              <a:t>偽裝自己是正常程式</a:t>
            </a:r>
            <a:r>
              <a:rPr lang="en-US" dirty="0"/>
              <a:t>)</a:t>
            </a:r>
          </a:p>
          <a:p>
            <a:pPr marL="0" lvl="0" indent="0">
              <a:spcBef>
                <a:spcPts val="100"/>
              </a:spcBef>
              <a:buNone/>
            </a:pPr>
            <a:r>
              <a:rPr lang="en-US" sz="2800" dirty="0"/>
              <a:t>3. USB</a:t>
            </a:r>
          </a:p>
          <a:p>
            <a:pPr marL="0" lvl="0" indent="0">
              <a:spcBef>
                <a:spcPts val="100"/>
              </a:spcBef>
              <a:buNone/>
            </a:pPr>
            <a:r>
              <a:rPr lang="en-US" dirty="0"/>
              <a:t>4. Social engineering</a:t>
            </a:r>
            <a:endParaRPr lang="en-US" sz="2800" dirty="0"/>
          </a:p>
        </p:txBody>
      </p:sp>
    </p:spTree>
    <p:extLst>
      <p:ext uri="{BB962C8B-B14F-4D97-AF65-F5344CB8AC3E}">
        <p14:creationId xmlns:p14="http://schemas.microsoft.com/office/powerpoint/2010/main" val="238203537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a:t>
            </a:r>
          </a:p>
        </p:txBody>
      </p:sp>
      <p:sp>
        <p:nvSpPr>
          <p:cNvPr id="4" name="Content Placeholder 3"/>
          <p:cNvSpPr>
            <a:spLocks noGrp="1"/>
          </p:cNvSpPr>
          <p:nvPr>
            <p:ph idx="1"/>
          </p:nvPr>
        </p:nvSpPr>
        <p:spPr/>
        <p:txBody>
          <a:bodyPr/>
          <a:lstStyle/>
          <a:p>
            <a:pPr lvl="0">
              <a:spcBef>
                <a:spcPts val="100"/>
              </a:spcBef>
            </a:pPr>
            <a:r>
              <a:rPr lang="en-US" sz="2800" dirty="0"/>
              <a:t>What does a virus do: </a:t>
            </a:r>
          </a:p>
          <a:p>
            <a:pPr marL="0" lvl="0" indent="0">
              <a:spcBef>
                <a:spcPts val="100"/>
              </a:spcBef>
              <a:buNone/>
            </a:pPr>
            <a:r>
              <a:rPr lang="en-US" altLang="zh-TW" sz="2400" b="0" i="0" dirty="0">
                <a:solidFill>
                  <a:srgbClr val="202122"/>
                </a:solidFill>
                <a:effectLst/>
                <a:latin typeface="Arial" panose="020B0604020202020204" pitchFamily="34" charset="0"/>
              </a:rPr>
              <a:t>Computer viruses generally require a </a:t>
            </a:r>
            <a:r>
              <a:rPr lang="en-US" altLang="zh-TW" sz="2400" b="0" i="0" strike="noStrike" dirty="0">
                <a:effectLst/>
                <a:latin typeface="Arial" panose="020B0604020202020204" pitchFamily="34" charset="0"/>
              </a:rPr>
              <a:t>host program. </a:t>
            </a:r>
            <a:r>
              <a:rPr lang="en-US" altLang="zh-TW" sz="2400" b="0" i="0" dirty="0">
                <a:solidFill>
                  <a:srgbClr val="202122"/>
                </a:solidFill>
                <a:effectLst/>
                <a:latin typeface="Arial" panose="020B0604020202020204" pitchFamily="34" charset="0"/>
              </a:rPr>
              <a:t>The virus writes its own code into the host program. When the program runs, the written virus program is executed first, causing infection and damage.    -wiki</a:t>
            </a:r>
            <a:endParaRPr lang="en-US" altLang="zh-TW" sz="2400" dirty="0"/>
          </a:p>
          <a:p>
            <a:pPr marL="0" lvl="0" indent="0">
              <a:spcBef>
                <a:spcPts val="100"/>
              </a:spcBef>
              <a:buNone/>
            </a:pPr>
            <a:r>
              <a:rPr lang="en-US" altLang="zh-TW" dirty="0"/>
              <a:t>1. Privilege escalation</a:t>
            </a:r>
          </a:p>
          <a:p>
            <a:pPr marL="0" lvl="0" indent="0">
              <a:spcBef>
                <a:spcPts val="100"/>
              </a:spcBef>
              <a:buNone/>
            </a:pPr>
            <a:r>
              <a:rPr lang="en-US" altLang="zh-TW" dirty="0"/>
              <a:t>2. Remote Access Trojan, RAT </a:t>
            </a:r>
          </a:p>
          <a:p>
            <a:pPr marL="0" lvl="0" indent="0">
              <a:spcBef>
                <a:spcPts val="100"/>
              </a:spcBef>
              <a:buNone/>
            </a:pPr>
            <a:r>
              <a:rPr lang="en-US" altLang="zh-TW" dirty="0"/>
              <a:t>    </a:t>
            </a:r>
            <a:r>
              <a:rPr lang="zh-TW" altLang="en-US" dirty="0"/>
              <a:t>連回攻擊者的伺服器，控制你的電腦</a:t>
            </a:r>
            <a:endParaRPr lang="en-US" altLang="zh-TW" dirty="0"/>
          </a:p>
          <a:p>
            <a:pPr marL="0" lvl="0" indent="0">
              <a:spcBef>
                <a:spcPts val="100"/>
              </a:spcBef>
              <a:buNone/>
            </a:pPr>
            <a:r>
              <a:rPr lang="en-US" altLang="zh-TW" dirty="0"/>
              <a:t>3.</a:t>
            </a:r>
            <a:r>
              <a:rPr lang="zh-TW" altLang="en-US" dirty="0"/>
              <a:t> </a:t>
            </a:r>
            <a:r>
              <a:rPr lang="en-US" altLang="zh-TW" dirty="0"/>
              <a:t>lateral movement</a:t>
            </a:r>
          </a:p>
          <a:p>
            <a:pPr marL="0" lvl="0" indent="0">
              <a:spcBef>
                <a:spcPts val="100"/>
              </a:spcBef>
              <a:buNone/>
            </a:pPr>
            <a:r>
              <a:rPr lang="zh-TW" altLang="en-US" dirty="0"/>
              <a:t>   橫向存取同一網路內其他機器</a:t>
            </a:r>
            <a:endParaRPr lang="en-US" altLang="zh-TW" dirty="0"/>
          </a:p>
          <a:p>
            <a:pPr marL="0" lvl="0" indent="0">
              <a:spcBef>
                <a:spcPts val="100"/>
              </a:spcBef>
              <a:buNone/>
            </a:pPr>
            <a:r>
              <a:rPr lang="en-US" altLang="zh-TW" dirty="0"/>
              <a:t>4.</a:t>
            </a:r>
            <a:r>
              <a:rPr lang="zh-TW" altLang="en-US" dirty="0"/>
              <a:t> </a:t>
            </a:r>
            <a:r>
              <a:rPr lang="en-US" altLang="zh-TW" i="0" dirty="0">
                <a:effectLst/>
                <a:latin typeface="Public Sans"/>
              </a:rPr>
              <a:t>Identity theft, System damage, extort</a:t>
            </a:r>
            <a:endParaRPr lang="en-US" altLang="zh-TW" dirty="0"/>
          </a:p>
        </p:txBody>
      </p:sp>
    </p:spTree>
    <p:extLst>
      <p:ext uri="{BB962C8B-B14F-4D97-AF65-F5344CB8AC3E}">
        <p14:creationId xmlns:p14="http://schemas.microsoft.com/office/powerpoint/2010/main" val="160741133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Desktop goose</a:t>
            </a:r>
          </a:p>
        </p:txBody>
      </p:sp>
      <p:sp>
        <p:nvSpPr>
          <p:cNvPr id="3" name="內容版面配置區 2">
            <a:extLst>
              <a:ext uri="{FF2B5EF4-FFF2-40B4-BE49-F238E27FC236}">
                <a16:creationId xmlns:a16="http://schemas.microsoft.com/office/drawing/2014/main" id="{CB2421B4-9D25-41D0-A0E2-C76539C1C38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D8A4E57-4232-4C61-B6EB-B8AE8347252C}"/>
              </a:ext>
            </a:extLst>
          </p:cNvPr>
          <p:cNvPicPr>
            <a:picLocks noChangeAspect="1"/>
          </p:cNvPicPr>
          <p:nvPr/>
        </p:nvPicPr>
        <p:blipFill>
          <a:blip r:embed="rId3"/>
          <a:stretch>
            <a:fillRect/>
          </a:stretch>
        </p:blipFill>
        <p:spPr>
          <a:xfrm>
            <a:off x="457200" y="1371600"/>
            <a:ext cx="8434747" cy="4353907"/>
          </a:xfrm>
          <a:prstGeom prst="rect">
            <a:avLst/>
          </a:prstGeom>
        </p:spPr>
      </p:pic>
    </p:spTree>
    <p:extLst>
      <p:ext uri="{BB962C8B-B14F-4D97-AF65-F5344CB8AC3E}">
        <p14:creationId xmlns:p14="http://schemas.microsoft.com/office/powerpoint/2010/main" val="2862254101"/>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a:t>
            </a:r>
          </a:p>
        </p:txBody>
      </p:sp>
      <p:sp>
        <p:nvSpPr>
          <p:cNvPr id="4" name="Content Placeholder 3"/>
          <p:cNvSpPr>
            <a:spLocks noGrp="1"/>
          </p:cNvSpPr>
          <p:nvPr>
            <p:ph idx="1"/>
          </p:nvPr>
        </p:nvSpPr>
        <p:spPr/>
        <p:txBody>
          <a:bodyPr/>
          <a:lstStyle/>
          <a:p>
            <a:pPr lvl="0">
              <a:spcBef>
                <a:spcPts val="100"/>
              </a:spcBef>
            </a:pPr>
            <a:r>
              <a:rPr lang="en-US" sz="2800" dirty="0"/>
              <a:t>Firewall:</a:t>
            </a:r>
          </a:p>
          <a:p>
            <a:pPr marL="0" lvl="0" indent="0">
              <a:spcBef>
                <a:spcPts val="100"/>
              </a:spcBef>
              <a:buNone/>
            </a:pPr>
            <a:r>
              <a:rPr lang="en-US" altLang="zh-TW" dirty="0"/>
              <a:t>1. Check whether the resource IP</a:t>
            </a:r>
            <a:r>
              <a:rPr lang="zh-TW" altLang="en-US" dirty="0"/>
              <a:t> </a:t>
            </a:r>
            <a:r>
              <a:rPr lang="en-US" altLang="zh-TW" dirty="0"/>
              <a:t>is</a:t>
            </a:r>
            <a:r>
              <a:rPr lang="zh-TW" altLang="en-US" dirty="0"/>
              <a:t> </a:t>
            </a:r>
            <a:r>
              <a:rPr lang="en-US" altLang="zh-TW" dirty="0"/>
              <a:t>suspicious</a:t>
            </a:r>
            <a:r>
              <a:rPr lang="zh-TW" altLang="en-US" dirty="0"/>
              <a:t> </a:t>
            </a:r>
            <a:r>
              <a:rPr lang="en-US" altLang="zh-TW" dirty="0"/>
              <a:t>or not</a:t>
            </a:r>
          </a:p>
          <a:p>
            <a:pPr marL="0" lvl="0" indent="0">
              <a:spcBef>
                <a:spcPts val="100"/>
              </a:spcBef>
              <a:buNone/>
            </a:pPr>
            <a:r>
              <a:rPr lang="en-US" altLang="zh-TW" dirty="0"/>
              <a:t>2. Block unknown external connection requests</a:t>
            </a:r>
          </a:p>
          <a:p>
            <a:pPr marL="0" lvl="0" indent="0">
              <a:spcBef>
                <a:spcPts val="100"/>
              </a:spcBef>
              <a:buNone/>
            </a:pPr>
            <a:r>
              <a:rPr lang="en-US" altLang="zh-TW" dirty="0"/>
              <a:t>3.</a:t>
            </a:r>
            <a:r>
              <a:rPr lang="zh-TW" altLang="en-US" dirty="0"/>
              <a:t> </a:t>
            </a:r>
            <a:r>
              <a:rPr lang="en-US" altLang="zh-TW" dirty="0"/>
              <a:t>Limit external connections from internal programs</a:t>
            </a:r>
          </a:p>
          <a:p>
            <a:pPr marL="0" lvl="0" indent="0">
              <a:spcBef>
                <a:spcPts val="100"/>
              </a:spcBef>
              <a:buNone/>
            </a:pPr>
            <a:endParaRPr lang="en-US" altLang="zh-TW" dirty="0"/>
          </a:p>
          <a:p>
            <a:pPr marL="0" lvl="0" indent="0">
              <a:spcBef>
                <a:spcPts val="100"/>
              </a:spcBef>
              <a:buNone/>
            </a:pPr>
            <a:r>
              <a:rPr lang="zh-TW" altLang="en-US" dirty="0"/>
              <a:t>不會深度檢查檔案本身是不是病毒。</a:t>
            </a:r>
            <a:endParaRPr lang="en-US" altLang="zh-TW" dirty="0"/>
          </a:p>
        </p:txBody>
      </p:sp>
    </p:spTree>
    <p:extLst>
      <p:ext uri="{BB962C8B-B14F-4D97-AF65-F5344CB8AC3E}">
        <p14:creationId xmlns:p14="http://schemas.microsoft.com/office/powerpoint/2010/main" val="222462878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a:t>
            </a:r>
          </a:p>
        </p:txBody>
      </p:sp>
      <p:sp>
        <p:nvSpPr>
          <p:cNvPr id="4" name="Content Placeholder 3"/>
          <p:cNvSpPr>
            <a:spLocks noGrp="1"/>
          </p:cNvSpPr>
          <p:nvPr>
            <p:ph idx="1"/>
          </p:nvPr>
        </p:nvSpPr>
        <p:spPr/>
        <p:txBody>
          <a:bodyPr/>
          <a:lstStyle/>
          <a:p>
            <a:pPr lvl="0">
              <a:spcBef>
                <a:spcPts val="100"/>
              </a:spcBef>
            </a:pPr>
            <a:r>
              <a:rPr lang="en-US" dirty="0"/>
              <a:t>Anti-virus program</a:t>
            </a:r>
            <a:r>
              <a:rPr lang="en-US" sz="2800" dirty="0"/>
              <a:t>:</a:t>
            </a:r>
          </a:p>
          <a:p>
            <a:pPr marL="514350" lvl="0" indent="-514350">
              <a:spcBef>
                <a:spcPts val="100"/>
              </a:spcBef>
              <a:buAutoNum type="arabicPeriod"/>
            </a:pPr>
            <a:r>
              <a:rPr lang="en-US" altLang="zh-TW" dirty="0"/>
              <a:t>Check the code structure of a program</a:t>
            </a:r>
            <a:r>
              <a:rPr lang="zh-TW" altLang="en-US" dirty="0"/>
              <a:t>、</a:t>
            </a:r>
            <a:r>
              <a:rPr lang="en-US" altLang="zh-TW" dirty="0"/>
              <a:t>detect suspicious API calls</a:t>
            </a:r>
          </a:p>
          <a:p>
            <a:pPr marL="514350" lvl="0" indent="-514350">
              <a:spcBef>
                <a:spcPts val="100"/>
              </a:spcBef>
              <a:buAutoNum type="arabicPeriod"/>
            </a:pPr>
            <a:r>
              <a:rPr lang="en-US" sz="2800" dirty="0"/>
              <a:t>Detect whether a program is trying to encrypt files when running (</a:t>
            </a:r>
            <a:r>
              <a:rPr lang="zh-TW" altLang="en-US" sz="2800" dirty="0"/>
              <a:t>代表他可能想勒索你</a:t>
            </a:r>
            <a:r>
              <a:rPr lang="en-US" sz="2800" dirty="0"/>
              <a:t>)</a:t>
            </a:r>
          </a:p>
          <a:p>
            <a:pPr marL="514350" lvl="0" indent="-514350">
              <a:spcBef>
                <a:spcPts val="100"/>
              </a:spcBef>
              <a:buAutoNum type="arabicPeriod"/>
            </a:pPr>
            <a:r>
              <a:rPr lang="en-US" dirty="0"/>
              <a:t>Run the suspicious program in a virtual and isolated environment and see what it does</a:t>
            </a:r>
          </a:p>
          <a:p>
            <a:pPr marL="0" lvl="0" indent="0">
              <a:spcBef>
                <a:spcPts val="100"/>
              </a:spcBef>
              <a:buNone/>
            </a:pPr>
            <a:endParaRPr lang="en-US" altLang="zh-TW" dirty="0"/>
          </a:p>
          <a:p>
            <a:pPr marL="0" lvl="0" indent="0">
              <a:spcBef>
                <a:spcPts val="100"/>
              </a:spcBef>
              <a:buNone/>
            </a:pPr>
            <a:r>
              <a:rPr lang="zh-TW" altLang="en-US" dirty="0"/>
              <a:t>缺點</a:t>
            </a:r>
            <a:r>
              <a:rPr lang="en-US" altLang="zh-TW" dirty="0"/>
              <a:t>:</a:t>
            </a:r>
            <a:r>
              <a:rPr lang="zh-TW" altLang="en-US" dirty="0"/>
              <a:t> 防毒軟體要執行掃描 </a:t>
            </a:r>
            <a:r>
              <a:rPr lang="en-US" altLang="zh-TW" dirty="0">
                <a:sym typeface="Wingdings" panose="05000000000000000000" pitchFamily="2" charset="2"/>
              </a:rPr>
              <a:t> </a:t>
            </a:r>
            <a:r>
              <a:rPr lang="zh-TW" altLang="en-US" dirty="0">
                <a:sym typeface="Wingdings" panose="05000000000000000000" pitchFamily="2" charset="2"/>
              </a:rPr>
              <a:t>他有比較高的權限 </a:t>
            </a:r>
            <a:r>
              <a:rPr lang="en-US" altLang="zh-TW" dirty="0">
                <a:sym typeface="Wingdings" panose="05000000000000000000" pitchFamily="2" charset="2"/>
              </a:rPr>
              <a:t></a:t>
            </a:r>
            <a:r>
              <a:rPr lang="zh-TW" altLang="en-US" dirty="0">
                <a:sym typeface="Wingdings" panose="05000000000000000000" pitchFamily="2" charset="2"/>
              </a:rPr>
              <a:t>  </a:t>
            </a:r>
            <a:endParaRPr lang="en-US" altLang="zh-TW" dirty="0">
              <a:sym typeface="Wingdings" panose="05000000000000000000" pitchFamily="2" charset="2"/>
            </a:endParaRPr>
          </a:p>
          <a:p>
            <a:pPr marL="0" lvl="0" indent="0">
              <a:spcBef>
                <a:spcPts val="100"/>
              </a:spcBef>
              <a:buNone/>
            </a:pPr>
            <a:r>
              <a:rPr lang="zh-TW" altLang="en-US" dirty="0">
                <a:sym typeface="Wingdings" panose="05000000000000000000" pitchFamily="2" charset="2"/>
              </a:rPr>
              <a:t>         可能反而變成攻擊目標</a:t>
            </a:r>
            <a:endParaRPr lang="en-US" dirty="0"/>
          </a:p>
        </p:txBody>
      </p:sp>
    </p:spTree>
    <p:extLst>
      <p:ext uri="{BB962C8B-B14F-4D97-AF65-F5344CB8AC3E}">
        <p14:creationId xmlns:p14="http://schemas.microsoft.com/office/powerpoint/2010/main" val="372761499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An illustration shows the four steps involved in how an operating system interacts with a user, an application, and hardware with accompanying photos at each steps as follows:&#10;Step 1:&#10;An operating system user interface is displayed on the screen when a user turns on a computer. Accompanying photo shows a man working on his desktop. A zoom-out from the desktop shows windows 8 desktop with the Start menu opened.&#10;Step 2:&#10;The user instructs the operating system to run an application. Such as a word processing application, which appears on the user’s screen. The user then instructs the application to print a document. Accompanying photo shows the backstage of a word document with the print option selected in the navigation pane. A preview of the document is shown at the right of the screen and is labeled as document to be printed.&#10;Step 3:&#10;The application sends the print instruction to the computer’s operating system (software), which is running on the computer. Accompanying photo shows the CPU.&#10;Step 4:&#10;The operating system sends the print instruction to the printer (hardware), which prints the document. Accompanying photo shows a printer with the document printed in papers.&#10;A wire connection from step 1 to step 4 indicates the flow of the process."/>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845830" y="532"/>
            <a:ext cx="4707370" cy="564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609600" y="5562600"/>
            <a:ext cx="8032638" cy="685800"/>
          </a:xfrm>
        </p:spPr>
        <p:txBody>
          <a:bodyPr/>
          <a:lstStyle/>
          <a:p>
            <a:r>
              <a:rPr lang="en-US" sz="1800" b="1" dirty="0"/>
              <a:t>Figure 4-2 </a:t>
            </a:r>
            <a:r>
              <a:rPr lang="en-US" sz="1800" dirty="0"/>
              <a:t>This figure shows how the operating system is the interface between the user, the application(s) and other programs, and the hardware.</a:t>
            </a:r>
          </a:p>
        </p:txBody>
      </p:sp>
    </p:spTree>
    <p:extLst>
      <p:ext uri="{BB962C8B-B14F-4D97-AF65-F5344CB8AC3E}">
        <p14:creationId xmlns:p14="http://schemas.microsoft.com/office/powerpoint/2010/main" val="184957101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28600" y="0"/>
            <a:ext cx="8743950" cy="1142999"/>
          </a:xfrm>
        </p:spPr>
        <p:txBody>
          <a:bodyPr/>
          <a:lstStyle/>
          <a:p>
            <a:r>
              <a:rPr lang="en-US" sz="2400" dirty="0"/>
              <a:t>A </a:t>
            </a:r>
            <a:r>
              <a:rPr lang="en-US" sz="2400" b="1" dirty="0"/>
              <a:t>personal firewall </a:t>
            </a:r>
            <a:r>
              <a:rPr lang="en-US" sz="2400" dirty="0"/>
              <a:t>is a security tool that detects and protects a personal computer and its data from unauthorized intrusions</a:t>
            </a:r>
          </a:p>
        </p:txBody>
      </p:sp>
      <p:pic>
        <p:nvPicPr>
          <p:cNvPr id="10" name="Picture 2" descr="A screenshot shows a zone alarm free firewall page with three scan results of computer, internet and identity &amp; data. A threat is detected in the computer scan. The “threat detected” options contain a Fix now button to fix the threat detected and a callout pointing to it reads, “Fix Now button removes the threat.”"/>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668410" y="1219200"/>
            <a:ext cx="470473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562600"/>
            <a:ext cx="8458200" cy="762000"/>
          </a:xfrm>
        </p:spPr>
        <p:txBody>
          <a:bodyPr/>
          <a:lstStyle/>
          <a:p>
            <a:r>
              <a:rPr lang="en-US" sz="1800" b="1" dirty="0"/>
              <a:t>Figure 4-24 </a:t>
            </a:r>
            <a:r>
              <a:rPr lang="en-US" sz="1800" dirty="0"/>
              <a:t>This personal firewall detected a threat to the computer and</a:t>
            </a:r>
          </a:p>
          <a:p>
            <a:r>
              <a:rPr lang="en-US" sz="1800" dirty="0"/>
              <a:t>provided a means to remove the threat.</a:t>
            </a:r>
            <a:endParaRPr lang="en-US" sz="1200" dirty="0"/>
          </a:p>
        </p:txBody>
      </p:sp>
    </p:spTree>
    <p:extLst>
      <p:ext uri="{BB962C8B-B14F-4D97-AF65-F5344CB8AC3E}">
        <p14:creationId xmlns:p14="http://schemas.microsoft.com/office/powerpoint/2010/main" val="327911261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04800" y="0"/>
            <a:ext cx="8587597" cy="1219200"/>
          </a:xfrm>
        </p:spPr>
        <p:txBody>
          <a:bodyPr/>
          <a:lstStyle/>
          <a:p>
            <a:r>
              <a:rPr lang="en-US" sz="2400" dirty="0"/>
              <a:t>An </a:t>
            </a:r>
            <a:r>
              <a:rPr lang="en-US" sz="2400" b="1" dirty="0"/>
              <a:t>antivirus program </a:t>
            </a:r>
            <a:r>
              <a:rPr lang="en-US" sz="2400" dirty="0"/>
              <a:t>protects a computer against viruses by identifying and removing any computer viruses found in memory, on storage media, or on incoming files</a:t>
            </a:r>
          </a:p>
        </p:txBody>
      </p:sp>
      <p:pic>
        <p:nvPicPr>
          <p:cNvPr id="9" name="Picture 2" descr="A screenshot of the AVG virus page shows the result that states that the system is protected. It also shows scan now and Update now buttons at the bottom.&#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142956" y="1143001"/>
            <a:ext cx="5410244" cy="456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228600" y="5638800"/>
            <a:ext cx="8763000" cy="692727"/>
          </a:xfrm>
        </p:spPr>
        <p:txBody>
          <a:bodyPr/>
          <a:lstStyle/>
          <a:p>
            <a:r>
              <a:rPr lang="en-US" sz="1800" b="1" dirty="0"/>
              <a:t>Figure 4-25 </a:t>
            </a:r>
            <a:r>
              <a:rPr lang="en-US" sz="1800" dirty="0"/>
              <a:t>An antivirus program scans memory, media, and incoming email messages and attachments for viruses and attempts to remove any viruses it finds.</a:t>
            </a:r>
            <a:endParaRPr lang="en-US" sz="1200" dirty="0"/>
          </a:p>
        </p:txBody>
      </p:sp>
    </p:spTree>
    <p:extLst>
      <p:ext uri="{BB962C8B-B14F-4D97-AF65-F5344CB8AC3E}">
        <p14:creationId xmlns:p14="http://schemas.microsoft.com/office/powerpoint/2010/main" val="75397381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27713"/>
            <a:ext cx="9052560" cy="1039091"/>
          </a:xfrm>
        </p:spPr>
        <p:txBody>
          <a:bodyPr>
            <a:normAutofit/>
          </a:bodyPr>
          <a:lstStyle/>
          <a:p>
            <a:r>
              <a:rPr lang="en-US" dirty="0"/>
              <a:t>Security Tools (slide 3 of 5)</a:t>
            </a:r>
          </a:p>
        </p:txBody>
      </p:sp>
      <p:sp>
        <p:nvSpPr>
          <p:cNvPr id="3" name="Content Placeholder 2"/>
          <p:cNvSpPr>
            <a:spLocks noGrp="1"/>
          </p:cNvSpPr>
          <p:nvPr>
            <p:ph idx="1"/>
          </p:nvPr>
        </p:nvSpPr>
        <p:spPr/>
        <p:txBody>
          <a:bodyPr>
            <a:normAutofit/>
          </a:bodyPr>
          <a:lstStyle/>
          <a:p>
            <a:r>
              <a:rPr lang="en-US" sz="2800" dirty="0"/>
              <a:t>Spyware is a type of program placed on a computer or mobile device without the user’s knowledge that secretly collects information about the user and then communicates the information it collects to some outside source while the user is online</a:t>
            </a:r>
          </a:p>
          <a:p>
            <a:r>
              <a:rPr lang="en-US" sz="2800" dirty="0"/>
              <a:t>Adware is a type of program that displays an online advertisement in a banner or pop-up or pop-under window on webpages, email messages, or other Internet services</a:t>
            </a:r>
          </a:p>
        </p:txBody>
      </p:sp>
    </p:spTree>
    <p:extLst>
      <p:ext uri="{BB962C8B-B14F-4D97-AF65-F5344CB8AC3E}">
        <p14:creationId xmlns:p14="http://schemas.microsoft.com/office/powerpoint/2010/main" val="201589464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Tools (slide 4 of 5)</a:t>
            </a:r>
          </a:p>
        </p:txBody>
      </p:sp>
      <p:sp>
        <p:nvSpPr>
          <p:cNvPr id="5" name="Content Placeholder 4"/>
          <p:cNvSpPr>
            <a:spLocks noGrp="1"/>
          </p:cNvSpPr>
          <p:nvPr>
            <p:ph idx="1"/>
          </p:nvPr>
        </p:nvSpPr>
        <p:spPr/>
        <p:txBody>
          <a:bodyPr/>
          <a:lstStyle/>
          <a:p>
            <a:pPr lvl="0"/>
            <a:r>
              <a:rPr lang="en-US" sz="2800" dirty="0"/>
              <a:t>A </a:t>
            </a:r>
            <a:r>
              <a:rPr lang="en-US" sz="2800" b="1" dirty="0"/>
              <a:t>spyware remover </a:t>
            </a:r>
            <a:r>
              <a:rPr lang="en-US" sz="2800" dirty="0"/>
              <a:t>is a type of program that detects and deletes spyware and similar programs</a:t>
            </a:r>
          </a:p>
          <a:p>
            <a:pPr lvl="0"/>
            <a:r>
              <a:rPr lang="en-US" sz="2800" dirty="0"/>
              <a:t>An </a:t>
            </a:r>
            <a:r>
              <a:rPr lang="en-US" sz="2800" b="1" dirty="0"/>
              <a:t>adware remover </a:t>
            </a:r>
            <a:r>
              <a:rPr lang="en-US" sz="2800" dirty="0"/>
              <a:t>is a program that detects and deletes adware</a:t>
            </a:r>
          </a:p>
        </p:txBody>
      </p:sp>
    </p:spTree>
    <p:extLst>
      <p:ext uri="{BB962C8B-B14F-4D97-AF65-F5344CB8AC3E}">
        <p14:creationId xmlns:p14="http://schemas.microsoft.com/office/powerpoint/2010/main" val="3105937681"/>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Tools (slide 5 of 5)</a:t>
            </a:r>
          </a:p>
        </p:txBody>
      </p:sp>
      <p:sp>
        <p:nvSpPr>
          <p:cNvPr id="3" name="Content Placeholder 2"/>
          <p:cNvSpPr>
            <a:spLocks noGrp="1"/>
          </p:cNvSpPr>
          <p:nvPr>
            <p:ph idx="1"/>
          </p:nvPr>
        </p:nvSpPr>
        <p:spPr/>
        <p:txBody>
          <a:bodyPr/>
          <a:lstStyle/>
          <a:p>
            <a:pPr lvl="0"/>
            <a:r>
              <a:rPr lang="en-US" sz="2800" b="1" dirty="0"/>
              <a:t>Anti-spam programs   e.g. </a:t>
            </a:r>
            <a:r>
              <a:rPr lang="en-US" sz="2800" b="1" dirty="0" err="1"/>
              <a:t>gmail</a:t>
            </a:r>
            <a:r>
              <a:rPr lang="en-US" sz="2800" b="1" dirty="0"/>
              <a:t> spam filter</a:t>
            </a:r>
          </a:p>
          <a:p>
            <a:pPr lvl="0"/>
            <a:r>
              <a:rPr lang="en-US" sz="2800" b="1" dirty="0"/>
              <a:t>Web filtering software  e.g. Net Nanny </a:t>
            </a:r>
          </a:p>
          <a:p>
            <a:pPr lvl="0"/>
            <a:r>
              <a:rPr lang="en-US" sz="2800" b="1" dirty="0"/>
              <a:t>Phishing filters </a:t>
            </a:r>
            <a:r>
              <a:rPr lang="zh-TW" altLang="en-US" sz="2800" b="1" dirty="0"/>
              <a:t>通常內建在防毒軟體裡面</a:t>
            </a:r>
            <a:endParaRPr lang="en-US" sz="2800" b="1" dirty="0"/>
          </a:p>
          <a:p>
            <a:pPr lvl="0"/>
            <a:r>
              <a:rPr lang="en-US" sz="2800" b="1" dirty="0"/>
              <a:t>Pop-up and pop-under blockers</a:t>
            </a:r>
          </a:p>
          <a:p>
            <a:pPr marL="0" lvl="0" indent="0">
              <a:buNone/>
            </a:pPr>
            <a:r>
              <a:rPr lang="en-US" b="1" dirty="0"/>
              <a:t>     e.g. </a:t>
            </a:r>
            <a:r>
              <a:rPr lang="en-US" b="1" dirty="0" err="1"/>
              <a:t>AdBlocker</a:t>
            </a:r>
            <a:r>
              <a:rPr lang="en-US" b="1" dirty="0"/>
              <a:t> </a:t>
            </a:r>
            <a:endParaRPr lang="en-US" sz="2800" b="1" dirty="0"/>
          </a:p>
        </p:txBody>
      </p:sp>
    </p:spTree>
    <p:extLst>
      <p:ext uri="{BB962C8B-B14F-4D97-AF65-F5344CB8AC3E}">
        <p14:creationId xmlns:p14="http://schemas.microsoft.com/office/powerpoint/2010/main" val="1778341879"/>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57200" y="-9525"/>
            <a:ext cx="8401026" cy="914400"/>
          </a:xfrm>
        </p:spPr>
        <p:txBody>
          <a:bodyPr/>
          <a:lstStyle/>
          <a:p>
            <a:r>
              <a:rPr lang="en-US" sz="2400" dirty="0"/>
              <a:t>A </a:t>
            </a:r>
            <a:r>
              <a:rPr lang="en-US" sz="2400" b="1" dirty="0"/>
              <a:t>file manager </a:t>
            </a:r>
            <a:r>
              <a:rPr lang="en-US" sz="2400" dirty="0"/>
              <a:t>is a tool that performs functions related to file management</a:t>
            </a:r>
          </a:p>
        </p:txBody>
      </p:sp>
      <p:pic>
        <p:nvPicPr>
          <p:cNvPr id="10" name="Picture 2" descr="A screenshot shows a File manager folder in which Pictures folder is opened. It shows the list of photos in the thumbnail view.&#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302" y="762000"/>
            <a:ext cx="6937502" cy="485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76200" y="5562600"/>
            <a:ext cx="9525000" cy="838200"/>
          </a:xfrm>
        </p:spPr>
        <p:txBody>
          <a:bodyPr/>
          <a:lstStyle/>
          <a:p>
            <a:r>
              <a:rPr lang="en-US" sz="1800" b="1" dirty="0"/>
              <a:t>Figure 4-27 </a:t>
            </a:r>
            <a:r>
              <a:rPr lang="en-US" sz="1800" dirty="0"/>
              <a:t>With a file manager, you can view folders and different types of files containing documents, photos, and music. In this case, thumbnails of photos are displayed.</a:t>
            </a:r>
            <a:endParaRPr lang="en-US" sz="1200" dirty="0"/>
          </a:p>
        </p:txBody>
      </p:sp>
    </p:spTree>
    <p:extLst>
      <p:ext uri="{BB962C8B-B14F-4D97-AF65-F5344CB8AC3E}">
        <p14:creationId xmlns:p14="http://schemas.microsoft.com/office/powerpoint/2010/main" val="2013336484"/>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76200" y="19050"/>
            <a:ext cx="8858249" cy="1524000"/>
          </a:xfrm>
        </p:spPr>
        <p:txBody>
          <a:bodyPr>
            <a:noAutofit/>
          </a:bodyPr>
          <a:lstStyle/>
          <a:p>
            <a:r>
              <a:rPr lang="en-US" sz="2400" dirty="0"/>
              <a:t>A </a:t>
            </a:r>
            <a:r>
              <a:rPr lang="en-US" sz="2400" b="1" dirty="0"/>
              <a:t>search tool </a:t>
            </a:r>
            <a:r>
              <a:rPr lang="en-US" sz="2400" dirty="0"/>
              <a:t>is a program, usually included with an operating system, that attempts to locate a file, contact, calendar event, app, or any other item stored on your computer or mobile device based on criteria you specify</a:t>
            </a:r>
          </a:p>
        </p:txBody>
      </p:sp>
      <p:pic>
        <p:nvPicPr>
          <p:cNvPr id="10" name="Picture 2" descr="A screenshot shows a search result for the search word “media” and seven callouts marked. The icons of app, document, and globe are labeled by a callout reading, “displays matching results from apps, documents, or the web.” The list of search results appears under best match and is labeled as follows: the search word “media” displayed in the search box is labeled as search criterion; Windows media player, a desktop app is labeled as “matches from your computer;” matches from an app store; matches from settings; search for matches from web; display matching folders or documents are labeled.&#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141959" y="1524000"/>
            <a:ext cx="3268241" cy="415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304800" y="5638800"/>
            <a:ext cx="8534400" cy="692727"/>
          </a:xfrm>
        </p:spPr>
        <p:txBody>
          <a:bodyPr/>
          <a:lstStyle/>
          <a:p>
            <a:r>
              <a:rPr lang="en-US" sz="1800" b="1" dirty="0"/>
              <a:t>Figure 4-28 </a:t>
            </a:r>
            <a:r>
              <a:rPr lang="en-US" sz="1800" dirty="0"/>
              <a:t>Search tools locate apps, folders, files, settings, and other items on your device or the web that match a search criteria</a:t>
            </a:r>
            <a:endParaRPr lang="en-US" sz="1200" dirty="0"/>
          </a:p>
        </p:txBody>
      </p:sp>
    </p:spTree>
    <p:extLst>
      <p:ext uri="{BB962C8B-B14F-4D97-AF65-F5344CB8AC3E}">
        <p14:creationId xmlns:p14="http://schemas.microsoft.com/office/powerpoint/2010/main" val="91469504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77</a:t>
            </a:fld>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42"/>
            <a:ext cx="9050578" cy="6882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710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04800" y="0"/>
            <a:ext cx="8587597" cy="1447800"/>
          </a:xfrm>
        </p:spPr>
        <p:txBody>
          <a:bodyPr>
            <a:noAutofit/>
          </a:bodyPr>
          <a:lstStyle/>
          <a:p>
            <a:r>
              <a:rPr lang="en-US" sz="2000" dirty="0"/>
              <a:t>An </a:t>
            </a:r>
            <a:r>
              <a:rPr lang="en-US" sz="2000" b="1" dirty="0"/>
              <a:t>image viewer </a:t>
            </a:r>
            <a:r>
              <a:rPr lang="en-US" sz="2000" dirty="0"/>
              <a:t>is a tool that allows users to display, copy, and print the contents of a graphics file, such as a photo.</a:t>
            </a:r>
          </a:p>
          <a:p>
            <a:r>
              <a:rPr lang="en-US" sz="2000" dirty="0"/>
              <a:t>An </a:t>
            </a:r>
            <a:r>
              <a:rPr lang="en-US" sz="2000" b="1" dirty="0"/>
              <a:t>uninstaller </a:t>
            </a:r>
            <a:r>
              <a:rPr lang="en-US" sz="2000" dirty="0"/>
              <a:t>is a tool that removes a program, as well as any associated entries in the system files.</a:t>
            </a:r>
          </a:p>
        </p:txBody>
      </p:sp>
      <p:pic>
        <p:nvPicPr>
          <p:cNvPr id="9" name="Picture 2" descr="A screenshot shows a photo displayed on Windows Photo Viewer with scrolling and other options at the bottom of the scree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126372" y="1371600"/>
            <a:ext cx="3588628" cy="466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609600" y="5943600"/>
            <a:ext cx="8229600" cy="364319"/>
          </a:xfrm>
        </p:spPr>
        <p:txBody>
          <a:bodyPr/>
          <a:lstStyle/>
          <a:p>
            <a:r>
              <a:rPr lang="en-US" sz="1800" b="1" dirty="0"/>
              <a:t>Figure 4-29 </a:t>
            </a:r>
            <a:r>
              <a:rPr lang="en-US" sz="1800" dirty="0"/>
              <a:t>An image viewer allows users to see the contents of a photo file.</a:t>
            </a:r>
            <a:endParaRPr lang="en-US" sz="1200" dirty="0"/>
          </a:p>
        </p:txBody>
      </p:sp>
    </p:spTree>
    <p:extLst>
      <p:ext uri="{BB962C8B-B14F-4D97-AF65-F5344CB8AC3E}">
        <p14:creationId xmlns:p14="http://schemas.microsoft.com/office/powerpoint/2010/main" val="354453995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Cache(</a:t>
            </a:r>
            <a:r>
              <a:rPr lang="zh-TW" altLang="en-US" dirty="0"/>
              <a:t>快取</a:t>
            </a:r>
            <a:r>
              <a:rPr lang="en-US" dirty="0"/>
              <a:t>)</a:t>
            </a:r>
          </a:p>
        </p:txBody>
      </p:sp>
      <p:sp>
        <p:nvSpPr>
          <p:cNvPr id="3" name="Content Placeholder 2"/>
          <p:cNvSpPr>
            <a:spLocks noGrp="1"/>
          </p:cNvSpPr>
          <p:nvPr>
            <p:ph idx="1"/>
          </p:nvPr>
        </p:nvSpPr>
        <p:spPr>
          <a:xfrm>
            <a:off x="152400" y="1219200"/>
            <a:ext cx="8762999" cy="4953000"/>
          </a:xfrm>
        </p:spPr>
        <p:txBody>
          <a:bodyPr/>
          <a:lstStyle/>
          <a:p>
            <a:r>
              <a:rPr lang="en-US" sz="2800" dirty="0"/>
              <a:t>It’s </a:t>
            </a:r>
            <a:r>
              <a:rPr lang="en-US" altLang="zh-TW" sz="2800" dirty="0"/>
              <a:t>faster</a:t>
            </a:r>
            <a:r>
              <a:rPr lang="zh-TW" altLang="en-US" sz="2800" dirty="0"/>
              <a:t> </a:t>
            </a:r>
            <a:r>
              <a:rPr lang="en-US" altLang="zh-TW" sz="2800" dirty="0"/>
              <a:t>to</a:t>
            </a:r>
            <a:r>
              <a:rPr lang="zh-TW" altLang="en-US" sz="2800" dirty="0"/>
              <a:t> </a:t>
            </a:r>
            <a:r>
              <a:rPr lang="en-US" altLang="zh-TW" sz="2800" dirty="0"/>
              <a:t>access</a:t>
            </a:r>
            <a:r>
              <a:rPr lang="zh-TW" altLang="en-US" sz="2800" dirty="0"/>
              <a:t> </a:t>
            </a:r>
            <a:r>
              <a:rPr lang="en-US" altLang="zh-TW" sz="2800" dirty="0"/>
              <a:t>data</a:t>
            </a:r>
            <a:r>
              <a:rPr lang="zh-TW" altLang="en-US" sz="2800" dirty="0"/>
              <a:t> </a:t>
            </a:r>
            <a:r>
              <a:rPr lang="en-US" altLang="zh-TW" sz="2800" dirty="0"/>
              <a:t>from</a:t>
            </a:r>
            <a:r>
              <a:rPr lang="zh-TW" altLang="en-US" sz="2800" dirty="0"/>
              <a:t> </a:t>
            </a:r>
            <a:r>
              <a:rPr lang="en-US" altLang="zh-TW" sz="2800" dirty="0"/>
              <a:t>cache than from the main memory</a:t>
            </a:r>
          </a:p>
          <a:p>
            <a:r>
              <a:rPr lang="zh-TW" altLang="en-US" sz="2800" dirty="0"/>
              <a:t>存最近用到或常用到的</a:t>
            </a:r>
            <a:r>
              <a:rPr lang="en-US" altLang="zh-TW" sz="2800" dirty="0"/>
              <a:t>data</a:t>
            </a:r>
          </a:p>
          <a:p>
            <a:r>
              <a:rPr lang="en-US" altLang="zh-TW" dirty="0"/>
              <a:t>Cache replacement algorithm</a:t>
            </a:r>
          </a:p>
          <a:p>
            <a:pPr marL="0" indent="0">
              <a:buNone/>
            </a:pPr>
            <a:r>
              <a:rPr lang="en-US" altLang="zh-TW" sz="2800" dirty="0"/>
              <a:t>- FIFO (</a:t>
            </a:r>
            <a:r>
              <a:rPr lang="zh-TW" altLang="en-US" sz="2800" dirty="0"/>
              <a:t>很好做 但是通常不符合實際情況</a:t>
            </a:r>
            <a:r>
              <a:rPr lang="en-US" altLang="zh-TW" sz="2800" dirty="0"/>
              <a:t>)</a:t>
            </a:r>
          </a:p>
          <a:p>
            <a:pPr marL="0" indent="0">
              <a:buNone/>
            </a:pPr>
            <a:r>
              <a:rPr lang="en-US" altLang="zh-TW" dirty="0"/>
              <a:t>- LRU</a:t>
            </a:r>
            <a:r>
              <a:rPr lang="zh-TW" altLang="en-US" dirty="0"/>
              <a:t> </a:t>
            </a:r>
            <a:r>
              <a:rPr lang="en-US" altLang="zh-TW" dirty="0"/>
              <a:t>(</a:t>
            </a:r>
            <a:r>
              <a:rPr lang="zh-TW" altLang="en-US" dirty="0"/>
              <a:t>實做比較複雜 但比較符合實際情況</a:t>
            </a:r>
            <a:r>
              <a:rPr lang="en-US" altLang="zh-TW" dirty="0"/>
              <a:t>) </a:t>
            </a:r>
          </a:p>
          <a:p>
            <a:pPr marL="0" indent="0">
              <a:buNone/>
            </a:pPr>
            <a:r>
              <a:rPr lang="en-US" altLang="zh-TW" sz="2800" dirty="0"/>
              <a:t>- LFU</a:t>
            </a:r>
            <a:r>
              <a:rPr lang="zh-TW" altLang="en-US" sz="2800" dirty="0"/>
              <a:t> </a:t>
            </a:r>
            <a:r>
              <a:rPr lang="en-US" altLang="zh-TW" sz="2800" dirty="0"/>
              <a:t>(</a:t>
            </a:r>
            <a:r>
              <a:rPr lang="zh-TW" altLang="en-US" sz="2800" dirty="0"/>
              <a:t>最少用的踢掉</a:t>
            </a:r>
            <a:r>
              <a:rPr lang="en-US" altLang="zh-TW" sz="2800" dirty="0"/>
              <a:t>)</a:t>
            </a:r>
          </a:p>
        </p:txBody>
      </p:sp>
    </p:spTree>
    <p:extLst>
      <p:ext uri="{BB962C8B-B14F-4D97-AF65-F5344CB8AC3E}">
        <p14:creationId xmlns:p14="http://schemas.microsoft.com/office/powerpoint/2010/main" val="275609211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OS</a:t>
            </a:r>
            <a:endParaRPr lang="en-US" dirty="0"/>
          </a:p>
        </p:txBody>
      </p:sp>
      <p:sp>
        <p:nvSpPr>
          <p:cNvPr id="6" name="矩形 5">
            <a:extLst>
              <a:ext uri="{FF2B5EF4-FFF2-40B4-BE49-F238E27FC236}">
                <a16:creationId xmlns:a16="http://schemas.microsoft.com/office/drawing/2014/main" id="{A1622865-169F-4D92-82CD-EDC629537AE2}"/>
              </a:ext>
            </a:extLst>
          </p:cNvPr>
          <p:cNvSpPr/>
          <p:nvPr/>
        </p:nvSpPr>
        <p:spPr>
          <a:xfrm>
            <a:off x="1524000" y="1506213"/>
            <a:ext cx="5867400" cy="1371600"/>
          </a:xfrm>
          <a:prstGeom prst="rect">
            <a:avLst/>
          </a:prstGeom>
          <a:solidFill>
            <a:srgbClr val="6863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Applications</a:t>
            </a:r>
          </a:p>
        </p:txBody>
      </p:sp>
      <p:sp>
        <p:nvSpPr>
          <p:cNvPr id="7" name="矩形 6">
            <a:extLst>
              <a:ext uri="{FF2B5EF4-FFF2-40B4-BE49-F238E27FC236}">
                <a16:creationId xmlns:a16="http://schemas.microsoft.com/office/drawing/2014/main" id="{7469FF92-0E33-45C0-A1CF-AEBEBA13EF15}"/>
              </a:ext>
            </a:extLst>
          </p:cNvPr>
          <p:cNvSpPr/>
          <p:nvPr/>
        </p:nvSpPr>
        <p:spPr>
          <a:xfrm>
            <a:off x="1524000" y="3048000"/>
            <a:ext cx="5867400" cy="13716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Operating System</a:t>
            </a:r>
          </a:p>
        </p:txBody>
      </p:sp>
      <p:sp>
        <p:nvSpPr>
          <p:cNvPr id="9" name="矩形 8">
            <a:extLst>
              <a:ext uri="{FF2B5EF4-FFF2-40B4-BE49-F238E27FC236}">
                <a16:creationId xmlns:a16="http://schemas.microsoft.com/office/drawing/2014/main" id="{B0A2F505-5093-4347-996B-B4ADF8901212}"/>
              </a:ext>
            </a:extLst>
          </p:cNvPr>
          <p:cNvSpPr/>
          <p:nvPr/>
        </p:nvSpPr>
        <p:spPr>
          <a:xfrm>
            <a:off x="3525520" y="4678663"/>
            <a:ext cx="188468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Memory</a:t>
            </a:r>
          </a:p>
        </p:txBody>
      </p:sp>
      <p:sp>
        <p:nvSpPr>
          <p:cNvPr id="10" name="矩形 9">
            <a:extLst>
              <a:ext uri="{FF2B5EF4-FFF2-40B4-BE49-F238E27FC236}">
                <a16:creationId xmlns:a16="http://schemas.microsoft.com/office/drawing/2014/main" id="{E1196D0F-92E8-4DA1-883E-FAA8A490405E}"/>
              </a:ext>
            </a:extLst>
          </p:cNvPr>
          <p:cNvSpPr/>
          <p:nvPr/>
        </p:nvSpPr>
        <p:spPr>
          <a:xfrm>
            <a:off x="1524000" y="4678663"/>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CPU</a:t>
            </a:r>
          </a:p>
        </p:txBody>
      </p:sp>
      <p:sp>
        <p:nvSpPr>
          <p:cNvPr id="11" name="矩形 10">
            <a:extLst>
              <a:ext uri="{FF2B5EF4-FFF2-40B4-BE49-F238E27FC236}">
                <a16:creationId xmlns:a16="http://schemas.microsoft.com/office/drawing/2014/main" id="{688DDA1A-BC54-42D5-B21B-5E2FA8308206}"/>
              </a:ext>
            </a:extLst>
          </p:cNvPr>
          <p:cNvSpPr/>
          <p:nvPr/>
        </p:nvSpPr>
        <p:spPr>
          <a:xfrm>
            <a:off x="5572760" y="4688823"/>
            <a:ext cx="188468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Devices</a:t>
            </a:r>
          </a:p>
        </p:txBody>
      </p:sp>
    </p:spTree>
    <p:extLst>
      <p:ext uri="{BB962C8B-B14F-4D97-AF65-F5344CB8AC3E}">
        <p14:creationId xmlns:p14="http://schemas.microsoft.com/office/powerpoint/2010/main" val="105435651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685800" y="0"/>
            <a:ext cx="7806906" cy="914400"/>
          </a:xfrm>
        </p:spPr>
        <p:txBody>
          <a:bodyPr/>
          <a:lstStyle/>
          <a:p>
            <a:r>
              <a:rPr lang="en-US" sz="2400" dirty="0"/>
              <a:t>A </a:t>
            </a:r>
            <a:r>
              <a:rPr lang="en-US" sz="2400" b="1" dirty="0"/>
              <a:t>disk cleanup </a:t>
            </a:r>
            <a:r>
              <a:rPr lang="en-US" sz="2400" dirty="0"/>
              <a:t>tool searches for and removes unnecessary files</a:t>
            </a:r>
          </a:p>
        </p:txBody>
      </p:sp>
      <p:pic>
        <p:nvPicPr>
          <p:cNvPr id="10" name="Picture 2" descr="An illustration shows three screenshots. The first shows Duplicate photos in the device with the worst shots selected and a delete option is enabled at the bottom of the screen.  The second screenshot shows list of Junk files in the device; a powerful clean option with enable button; and Clean Junk button at the bottom. The clean junk button also has the total memory space occupied by the junk files. The junk files listed are labeled as “types of unnecessary files.” The third screenshot shows Disk Cleanup window; a progress bar calculating unnecessary files scanning process; and cancel butto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657600" y="381000"/>
            <a:ext cx="5029200" cy="527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381000" y="5638800"/>
            <a:ext cx="8458200" cy="609599"/>
          </a:xfrm>
        </p:spPr>
        <p:txBody>
          <a:bodyPr/>
          <a:lstStyle/>
          <a:p>
            <a:r>
              <a:rPr lang="en-US" sz="1800" b="1" dirty="0"/>
              <a:t>Figure 4-30 </a:t>
            </a:r>
            <a:r>
              <a:rPr lang="en-US" sz="1800" dirty="0"/>
              <a:t>A disk cleanup tool searches for and removes unnecessary files on a computer or mobile device.</a:t>
            </a:r>
            <a:endParaRPr lang="en-US" sz="1200" dirty="0"/>
          </a:p>
        </p:txBody>
      </p:sp>
    </p:spTree>
    <p:extLst>
      <p:ext uri="{BB962C8B-B14F-4D97-AF65-F5344CB8AC3E}">
        <p14:creationId xmlns:p14="http://schemas.microsoft.com/office/powerpoint/2010/main" val="234224133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文字版面配置區 4"/>
          <p:cNvSpPr>
            <a:spLocks noGrp="1"/>
          </p:cNvSpPr>
          <p:nvPr>
            <p:ph type="body" sz="quarter" idx="13"/>
          </p:nvPr>
        </p:nvSpPr>
        <p:spPr/>
        <p:txBody>
          <a:bodyPr/>
          <a:lstStyle/>
          <a:p>
            <a:endParaRPr lang="zh-TW" altLang="en-US"/>
          </a:p>
        </p:txBody>
      </p:sp>
      <p:sp>
        <p:nvSpPr>
          <p:cNvPr id="6" name="投影片編號版面配置區 5"/>
          <p:cNvSpPr>
            <a:spLocks noGrp="1"/>
          </p:cNvSpPr>
          <p:nvPr>
            <p:ph type="sldNum" sz="quarter" idx="4"/>
          </p:nvPr>
        </p:nvSpPr>
        <p:spPr/>
        <p:txBody>
          <a:bodyPr/>
          <a:lstStyle/>
          <a:p>
            <a:fld id="{E1920792-1FFE-4123-96E7-9B6DC9FF0B06}" type="slidenum">
              <a:rPr lang="en-US" smtClean="0"/>
              <a:pPr/>
              <a:t>81</a:t>
            </a:fld>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30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29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a:t>D</a:t>
            </a:r>
            <a:r>
              <a:rPr lang="en-US" altLang="zh-TW" sz="3600" dirty="0"/>
              <a:t>isk defragmenter</a:t>
            </a:r>
            <a:r>
              <a:rPr lang="zh-TW" altLang="en-US" sz="3600" dirty="0"/>
              <a:t> 磁碟重組</a:t>
            </a:r>
            <a:endParaRPr lang="en-US" dirty="0"/>
          </a:p>
        </p:txBody>
      </p:sp>
      <p:sp>
        <p:nvSpPr>
          <p:cNvPr id="3" name="Content Placeholder 2"/>
          <p:cNvSpPr>
            <a:spLocks noGrp="1"/>
          </p:cNvSpPr>
          <p:nvPr>
            <p:ph idx="1"/>
          </p:nvPr>
        </p:nvSpPr>
        <p:spPr>
          <a:xfrm>
            <a:off x="152400" y="1219200"/>
            <a:ext cx="8762999" cy="4953000"/>
          </a:xfrm>
        </p:spPr>
        <p:txBody>
          <a:bodyPr/>
          <a:lstStyle/>
          <a:p>
            <a:pPr lvl="0"/>
            <a:r>
              <a:rPr lang="en-US" sz="2800" dirty="0"/>
              <a:t>HDD(</a:t>
            </a:r>
            <a:r>
              <a:rPr lang="zh-TW" altLang="en-US" sz="2800" dirty="0"/>
              <a:t>機械硬碟</a:t>
            </a:r>
            <a:r>
              <a:rPr lang="en-US" sz="2800" dirty="0"/>
              <a:t>)</a:t>
            </a:r>
            <a:r>
              <a:rPr lang="zh-TW" altLang="en-US" sz="2800" dirty="0"/>
              <a:t> 有磁頭，用磁頭移動到正確位置做讀寫</a:t>
            </a:r>
            <a:endParaRPr lang="en-US" sz="2800" dirty="0"/>
          </a:p>
          <a:p>
            <a:pPr lvl="0"/>
            <a:r>
              <a:rPr lang="en-US" sz="2800" dirty="0"/>
              <a:t>SSD(</a:t>
            </a:r>
            <a:r>
              <a:rPr lang="zh-TW" altLang="en-US" sz="2800" dirty="0"/>
              <a:t>固態硬碟</a:t>
            </a:r>
            <a:r>
              <a:rPr lang="en-US" sz="2800" dirty="0"/>
              <a:t>)</a:t>
            </a:r>
            <a:r>
              <a:rPr lang="zh-TW" altLang="en-US" sz="2800" dirty="0"/>
              <a:t> 電子式存取，能很快找到正確位置</a:t>
            </a:r>
            <a:endParaRPr lang="en-US" sz="2800" dirty="0"/>
          </a:p>
          <a:p>
            <a:pPr lvl="0"/>
            <a:r>
              <a:rPr lang="en-US" altLang="zh-TW" sz="2800" dirty="0"/>
              <a:t>HDD</a:t>
            </a:r>
            <a:r>
              <a:rPr lang="zh-TW" altLang="en-US" sz="2800" dirty="0"/>
              <a:t>會需要</a:t>
            </a:r>
            <a:r>
              <a:rPr lang="en-US" altLang="zh-TW" sz="2800" dirty="0"/>
              <a:t>Disk defragmenter</a:t>
            </a:r>
            <a:r>
              <a:rPr lang="zh-TW" altLang="en-US" sz="2800" dirty="0"/>
              <a:t>，不然磁頭一直移動比較容易毀損</a:t>
            </a:r>
            <a:endParaRPr lang="en-US" altLang="zh-TW" sz="2800" dirty="0"/>
          </a:p>
          <a:p>
            <a:pPr lvl="0"/>
            <a:r>
              <a:rPr lang="en-US" altLang="zh-TW" dirty="0"/>
              <a:t>Disk defragmenter</a:t>
            </a:r>
            <a:r>
              <a:rPr lang="zh-TW" altLang="en-US" dirty="0"/>
              <a:t>的功能就是把不連續的檔案碎片變成連續的，這樣之後要讀寫就比較快</a:t>
            </a:r>
            <a:r>
              <a:rPr lang="en-US" altLang="zh-TW" dirty="0"/>
              <a:t>(</a:t>
            </a:r>
            <a:r>
              <a:rPr lang="zh-TW" altLang="en-US" dirty="0"/>
              <a:t>不用一直讓磁頭去找</a:t>
            </a:r>
            <a:r>
              <a:rPr lang="en-US" altLang="zh-TW" dirty="0"/>
              <a:t>)</a:t>
            </a:r>
            <a:endParaRPr lang="en-US" altLang="zh-TW" sz="2800" dirty="0"/>
          </a:p>
          <a:p>
            <a:pPr lvl="0"/>
            <a:endParaRPr lang="en-US" altLang="zh-TW" sz="2800" dirty="0"/>
          </a:p>
          <a:p>
            <a:pPr lvl="0"/>
            <a:endParaRPr lang="en-US" sz="2800" dirty="0"/>
          </a:p>
        </p:txBody>
      </p:sp>
    </p:spTree>
    <p:extLst>
      <p:ext uri="{BB962C8B-B14F-4D97-AF65-F5344CB8AC3E}">
        <p14:creationId xmlns:p14="http://schemas.microsoft.com/office/powerpoint/2010/main" val="3270263196"/>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1000" y="0"/>
            <a:ext cx="8587597" cy="1960098"/>
          </a:xfrm>
        </p:spPr>
        <p:txBody>
          <a:bodyPr>
            <a:noAutofit/>
          </a:bodyPr>
          <a:lstStyle/>
          <a:p>
            <a:r>
              <a:rPr lang="en-US" sz="2400" dirty="0"/>
              <a:t>A </a:t>
            </a:r>
            <a:r>
              <a:rPr lang="en-US" sz="2400" b="1" dirty="0"/>
              <a:t>disk defragmenter </a:t>
            </a:r>
            <a:r>
              <a:rPr lang="en-US" sz="2400" dirty="0"/>
              <a:t>is a tool that reorganizes the files and unused space on a computer’s hard disk so that the operating system accesses data more quickly and programs run faster.</a:t>
            </a:r>
          </a:p>
          <a:p>
            <a:pPr lvl="1"/>
            <a:r>
              <a:rPr lang="en-US" sz="2000" dirty="0"/>
              <a:t>Defragmenting</a:t>
            </a:r>
          </a:p>
        </p:txBody>
      </p:sp>
      <p:pic>
        <p:nvPicPr>
          <p:cNvPr id="19" name="Picture 2" descr="Two illustrations show a hard disk before and after defragmentation. The hard disk contains sectors which are numbered accordingly. The hard disk before defragmentation (fragmented hard disk) in the first illustration contains files scattered in sectors in a haphazard manner. The disk after defragmentation process in the second illustration shows the files arranged in an orderly manner.&#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733799" y="1143000"/>
            <a:ext cx="479454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13"/>
          <p:cNvSpPr>
            <a:spLocks noGrp="1"/>
          </p:cNvSpPr>
          <p:nvPr>
            <p:ph type="body" sz="half" idx="2"/>
          </p:nvPr>
        </p:nvSpPr>
        <p:spPr>
          <a:xfrm>
            <a:off x="381000" y="5334000"/>
            <a:ext cx="8305800" cy="914400"/>
          </a:xfrm>
        </p:spPr>
        <p:txBody>
          <a:bodyPr/>
          <a:lstStyle/>
          <a:p>
            <a:r>
              <a:rPr lang="en-US" sz="1800" b="1" dirty="0"/>
              <a:t>Figure 4-31 </a:t>
            </a:r>
            <a:r>
              <a:rPr lang="en-US" sz="1800" dirty="0"/>
              <a:t>A fragmented hard disk has many files stored in noncontiguous sectors. Defragmenting reorganizes the files so that they are located in contiguous sectors, which speeds access time.</a:t>
            </a:r>
          </a:p>
        </p:txBody>
      </p:sp>
    </p:spTree>
    <p:extLst>
      <p:ext uri="{BB962C8B-B14F-4D97-AF65-F5344CB8AC3E}">
        <p14:creationId xmlns:p14="http://schemas.microsoft.com/office/powerpoint/2010/main" val="1603828307"/>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File, Disk, and System Management Tools (6 of 7)</a:t>
            </a:r>
          </a:p>
        </p:txBody>
      </p:sp>
      <p:sp>
        <p:nvSpPr>
          <p:cNvPr id="3" name="Content Placeholder 2"/>
          <p:cNvSpPr>
            <a:spLocks noGrp="1"/>
          </p:cNvSpPr>
          <p:nvPr>
            <p:ph idx="1"/>
          </p:nvPr>
        </p:nvSpPr>
        <p:spPr>
          <a:xfrm>
            <a:off x="152400" y="1219200"/>
            <a:ext cx="8762999" cy="4953000"/>
          </a:xfrm>
        </p:spPr>
        <p:txBody>
          <a:bodyPr/>
          <a:lstStyle/>
          <a:p>
            <a:pPr lvl="0"/>
            <a:r>
              <a:rPr lang="en-US" sz="2800" dirty="0"/>
              <a:t>A </a:t>
            </a:r>
            <a:r>
              <a:rPr lang="en-US" sz="2800" b="1" dirty="0"/>
              <a:t>screen saver </a:t>
            </a:r>
            <a:r>
              <a:rPr lang="en-US" sz="2800" dirty="0"/>
              <a:t>is a tool that causes a display device’s screen to show a moving image or blank screen if no keyboard or mouse activity occurs for a specified time</a:t>
            </a:r>
          </a:p>
        </p:txBody>
      </p:sp>
      <p:pic>
        <p:nvPicPr>
          <p:cNvPr id="5" name="圖片 4">
            <a:extLst>
              <a:ext uri="{FF2B5EF4-FFF2-40B4-BE49-F238E27FC236}">
                <a16:creationId xmlns:a16="http://schemas.microsoft.com/office/drawing/2014/main" id="{BA4F0079-D023-4AAC-B4BD-C6426F6DDF37}"/>
              </a:ext>
            </a:extLst>
          </p:cNvPr>
          <p:cNvPicPr>
            <a:picLocks noChangeAspect="1"/>
          </p:cNvPicPr>
          <p:nvPr/>
        </p:nvPicPr>
        <p:blipFill>
          <a:blip r:embed="rId2"/>
          <a:stretch>
            <a:fillRect/>
          </a:stretch>
        </p:blipFill>
        <p:spPr>
          <a:xfrm>
            <a:off x="3733800" y="3192482"/>
            <a:ext cx="4311793" cy="2425998"/>
          </a:xfrm>
          <a:prstGeom prst="rect">
            <a:avLst/>
          </a:prstGeom>
        </p:spPr>
      </p:pic>
    </p:spTree>
    <p:extLst>
      <p:ext uri="{BB962C8B-B14F-4D97-AF65-F5344CB8AC3E}">
        <p14:creationId xmlns:p14="http://schemas.microsoft.com/office/powerpoint/2010/main" val="2198630416"/>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File, Disk, and System Management Tools (7 of 7)</a:t>
            </a:r>
          </a:p>
        </p:txBody>
      </p:sp>
      <p:sp>
        <p:nvSpPr>
          <p:cNvPr id="3" name="Content Placeholder 2"/>
          <p:cNvSpPr>
            <a:spLocks noGrp="1"/>
          </p:cNvSpPr>
          <p:nvPr>
            <p:ph idx="1"/>
          </p:nvPr>
        </p:nvSpPr>
        <p:spPr>
          <a:xfrm>
            <a:off x="228600" y="1295400"/>
            <a:ext cx="8686799" cy="4876800"/>
          </a:xfrm>
        </p:spPr>
        <p:txBody>
          <a:bodyPr>
            <a:normAutofit/>
          </a:bodyPr>
          <a:lstStyle/>
          <a:p>
            <a:pPr lvl="0"/>
            <a:r>
              <a:rPr lang="en-US" altLang="zh-TW" sz="2800" dirty="0"/>
              <a:t>A </a:t>
            </a:r>
            <a:r>
              <a:rPr lang="en-US" altLang="zh-TW" sz="2800" b="1" dirty="0"/>
              <a:t>file compression tool </a:t>
            </a:r>
            <a:r>
              <a:rPr lang="en-US" altLang="zh-TW" sz="2800" dirty="0"/>
              <a:t>shrinks the size of a file(s)</a:t>
            </a:r>
          </a:p>
          <a:p>
            <a:pPr lvl="0"/>
            <a:r>
              <a:rPr lang="en-US" altLang="zh-TW" sz="2800" dirty="0"/>
              <a:t>A </a:t>
            </a:r>
            <a:r>
              <a:rPr lang="en-US" altLang="zh-TW" sz="2800" b="1" dirty="0"/>
              <a:t>PC maintenance tool </a:t>
            </a:r>
            <a:r>
              <a:rPr lang="en-US" altLang="zh-TW" sz="2800" dirty="0"/>
              <a:t>is a program that identifies and fixes operating system problems, detects and repairs drive problems, and includes the capability of improving a computer’s performance</a:t>
            </a:r>
          </a:p>
        </p:txBody>
      </p:sp>
    </p:spTree>
    <p:extLst>
      <p:ext uri="{BB962C8B-B14F-4D97-AF65-F5344CB8AC3E}">
        <p14:creationId xmlns:p14="http://schemas.microsoft.com/office/powerpoint/2010/main" val="284227212"/>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File, Disk, and System Management Tools (7 of 7)</a:t>
            </a:r>
          </a:p>
        </p:txBody>
      </p:sp>
      <p:sp>
        <p:nvSpPr>
          <p:cNvPr id="3" name="Content Placeholder 2"/>
          <p:cNvSpPr>
            <a:spLocks noGrp="1"/>
          </p:cNvSpPr>
          <p:nvPr>
            <p:ph idx="1"/>
          </p:nvPr>
        </p:nvSpPr>
        <p:spPr>
          <a:xfrm>
            <a:off x="228600" y="1295400"/>
            <a:ext cx="8686799" cy="4876800"/>
          </a:xfrm>
        </p:spPr>
        <p:txBody>
          <a:bodyPr>
            <a:normAutofit/>
          </a:bodyPr>
          <a:lstStyle/>
          <a:p>
            <a:r>
              <a:rPr lang="en-US" sz="2800" dirty="0"/>
              <a:t>A </a:t>
            </a:r>
            <a:r>
              <a:rPr lang="en-US" sz="2800" b="1" dirty="0"/>
              <a:t>backup tool </a:t>
            </a:r>
            <a:r>
              <a:rPr lang="en-US" sz="2800" dirty="0"/>
              <a:t>allows users to copy, or back up, selected files or the contents of an entire storage medium to another storage location</a:t>
            </a:r>
          </a:p>
          <a:p>
            <a:r>
              <a:rPr lang="en-US" sz="2800" dirty="0"/>
              <a:t>A </a:t>
            </a:r>
            <a:r>
              <a:rPr lang="en-US" sz="2800" b="1" dirty="0"/>
              <a:t>restore tool </a:t>
            </a:r>
            <a:r>
              <a:rPr lang="en-US" sz="2800" dirty="0"/>
              <a:t>reverses the process and returns backed up files to their original form</a:t>
            </a:r>
          </a:p>
          <a:p>
            <a:r>
              <a:rPr lang="en-US" sz="2800" dirty="0"/>
              <a:t>A </a:t>
            </a:r>
            <a:r>
              <a:rPr lang="en-US" sz="2800" b="1" dirty="0"/>
              <a:t>power management tool </a:t>
            </a:r>
            <a:r>
              <a:rPr lang="en-US" sz="2800" dirty="0"/>
              <a:t>monitors a laptop or mobile device’s battery usage, showing apps that consume the most battery power, displaying battery usage since the device was last charged, and estimating usage time remaining</a:t>
            </a:r>
          </a:p>
        </p:txBody>
      </p:sp>
    </p:spTree>
    <p:extLst>
      <p:ext uri="{BB962C8B-B14F-4D97-AF65-F5344CB8AC3E}">
        <p14:creationId xmlns:p14="http://schemas.microsoft.com/office/powerpoint/2010/main" val="123103396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87</a:t>
            </a:fld>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0" y="0"/>
            <a:ext cx="9168974"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545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頁尾版面配置區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文字版面配置區 5"/>
          <p:cNvSpPr>
            <a:spLocks noGrp="1"/>
          </p:cNvSpPr>
          <p:nvPr>
            <p:ph type="body" sz="quarter" idx="13"/>
          </p:nvPr>
        </p:nvSpPr>
        <p:spPr/>
        <p:txBody>
          <a:bodyPr/>
          <a:lstStyle/>
          <a:p>
            <a:endParaRPr lang="zh-TW" altLang="en-US"/>
          </a:p>
        </p:txBody>
      </p:sp>
      <p:sp>
        <p:nvSpPr>
          <p:cNvPr id="7" name="投影片編號版面配置區 6"/>
          <p:cNvSpPr>
            <a:spLocks noGrp="1"/>
          </p:cNvSpPr>
          <p:nvPr>
            <p:ph type="sldNum" sz="quarter" idx="4"/>
          </p:nvPr>
        </p:nvSpPr>
        <p:spPr/>
        <p:txBody>
          <a:bodyPr/>
          <a:lstStyle/>
          <a:p>
            <a:fld id="{E1920792-1FFE-4123-96E7-9B6DC9FF0B06}" type="slidenum">
              <a:rPr lang="en-US" smtClean="0"/>
              <a:pPr/>
              <a:t>88</a:t>
            </a:fld>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1431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446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Content Placeholder 3"/>
          <p:cNvSpPr>
            <a:spLocks noGrp="1"/>
          </p:cNvSpPr>
          <p:nvPr>
            <p:ph idx="1"/>
          </p:nvPr>
        </p:nvSpPr>
        <p:spPr>
          <a:xfrm>
            <a:off x="228600" y="1219200"/>
            <a:ext cx="8610599" cy="4953000"/>
          </a:xfrm>
        </p:spPr>
        <p:txBody>
          <a:bodyPr/>
          <a:lstStyle/>
          <a:p>
            <a:r>
              <a:rPr lang="en-US" dirty="0"/>
              <a:t>Role of the operating system</a:t>
            </a:r>
          </a:p>
          <a:p>
            <a:r>
              <a:rPr lang="en-US" altLang="zh-TW" dirty="0"/>
              <a:t>Programs and apps available for computers and mobile devices</a:t>
            </a:r>
            <a:endParaRPr lang="en-US" dirty="0"/>
          </a:p>
          <a:p>
            <a:pPr lvl="0"/>
            <a:r>
              <a:rPr lang="en-US" dirty="0"/>
              <a:t>Features of a variety of applications</a:t>
            </a:r>
          </a:p>
          <a:p>
            <a:pPr lvl="0"/>
            <a:r>
              <a:rPr lang="en-US" dirty="0"/>
              <a:t>Communications applications</a:t>
            </a:r>
          </a:p>
          <a:p>
            <a:pPr lvl="0"/>
            <a:r>
              <a:rPr lang="en-US" dirty="0"/>
              <a:t>Security tools and file, disk, and system management tools</a:t>
            </a:r>
          </a:p>
        </p:txBody>
      </p:sp>
    </p:spTree>
    <p:extLst>
      <p:ext uri="{BB962C8B-B14F-4D97-AF65-F5344CB8AC3E}">
        <p14:creationId xmlns:p14="http://schemas.microsoft.com/office/powerpoint/2010/main" val="61299691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OS</a:t>
            </a:r>
            <a:endParaRPr lang="en-US" dirty="0"/>
          </a:p>
        </p:txBody>
      </p:sp>
      <p:sp>
        <p:nvSpPr>
          <p:cNvPr id="7" name="矩形 6">
            <a:extLst>
              <a:ext uri="{FF2B5EF4-FFF2-40B4-BE49-F238E27FC236}">
                <a16:creationId xmlns:a16="http://schemas.microsoft.com/office/drawing/2014/main" id="{FBED89AE-3CAB-488E-9809-F53E28BCEB5E}"/>
              </a:ext>
            </a:extLst>
          </p:cNvPr>
          <p:cNvSpPr/>
          <p:nvPr/>
        </p:nvSpPr>
        <p:spPr>
          <a:xfrm>
            <a:off x="342901" y="206248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Program</a:t>
            </a:r>
          </a:p>
        </p:txBody>
      </p:sp>
      <p:sp>
        <p:nvSpPr>
          <p:cNvPr id="8" name="矩形 7">
            <a:extLst>
              <a:ext uri="{FF2B5EF4-FFF2-40B4-BE49-F238E27FC236}">
                <a16:creationId xmlns:a16="http://schemas.microsoft.com/office/drawing/2014/main" id="{404D6828-BDB3-404E-AAFD-CCB3EB3AE2CF}"/>
              </a:ext>
            </a:extLst>
          </p:cNvPr>
          <p:cNvSpPr/>
          <p:nvPr/>
        </p:nvSpPr>
        <p:spPr>
          <a:xfrm>
            <a:off x="3558541" y="206248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Binary</a:t>
            </a:r>
          </a:p>
        </p:txBody>
      </p:sp>
      <p:sp>
        <p:nvSpPr>
          <p:cNvPr id="9" name="矩形 8">
            <a:extLst>
              <a:ext uri="{FF2B5EF4-FFF2-40B4-BE49-F238E27FC236}">
                <a16:creationId xmlns:a16="http://schemas.microsoft.com/office/drawing/2014/main" id="{BE3AAFDA-5812-4411-8BF3-6D7B5A025C81}"/>
              </a:ext>
            </a:extLst>
          </p:cNvPr>
          <p:cNvSpPr/>
          <p:nvPr/>
        </p:nvSpPr>
        <p:spPr>
          <a:xfrm>
            <a:off x="6987539" y="2052530"/>
            <a:ext cx="179832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Process</a:t>
            </a:r>
          </a:p>
        </p:txBody>
      </p:sp>
      <p:cxnSp>
        <p:nvCxnSpPr>
          <p:cNvPr id="11" name="直線單箭頭接點 10">
            <a:extLst>
              <a:ext uri="{FF2B5EF4-FFF2-40B4-BE49-F238E27FC236}">
                <a16:creationId xmlns:a16="http://schemas.microsoft.com/office/drawing/2014/main" id="{6F7B7CE8-BF44-4B85-9948-30D14782A5BF}"/>
              </a:ext>
            </a:extLst>
          </p:cNvPr>
          <p:cNvCxnSpPr>
            <a:cxnSpLocks/>
          </p:cNvCxnSpPr>
          <p:nvPr/>
        </p:nvCxnSpPr>
        <p:spPr>
          <a:xfrm>
            <a:off x="2250440" y="2738330"/>
            <a:ext cx="1272541" cy="9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374EBF48-B12A-4690-B39F-88097A00BECF}"/>
              </a:ext>
            </a:extLst>
          </p:cNvPr>
          <p:cNvCxnSpPr/>
          <p:nvPr/>
        </p:nvCxnSpPr>
        <p:spPr>
          <a:xfrm>
            <a:off x="5486400" y="2748280"/>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A650E4E-9503-4273-A2E5-74EEA4FD4A78}"/>
              </a:ext>
            </a:extLst>
          </p:cNvPr>
          <p:cNvSpPr txBox="1"/>
          <p:nvPr/>
        </p:nvSpPr>
        <p:spPr>
          <a:xfrm>
            <a:off x="2250440" y="2299566"/>
            <a:ext cx="1272541" cy="338554"/>
          </a:xfrm>
          <a:prstGeom prst="rect">
            <a:avLst/>
          </a:prstGeom>
          <a:noFill/>
        </p:spPr>
        <p:txBody>
          <a:bodyPr wrap="square" rtlCol="0">
            <a:spAutoFit/>
          </a:bodyPr>
          <a:lstStyle/>
          <a:p>
            <a:r>
              <a:rPr lang="en-US" altLang="zh-TW" sz="1600" dirty="0"/>
              <a:t>compilation</a:t>
            </a:r>
            <a:endParaRPr lang="zh-TW" altLang="en-US" sz="1600" dirty="0"/>
          </a:p>
        </p:txBody>
      </p:sp>
      <p:sp>
        <p:nvSpPr>
          <p:cNvPr id="16" name="文字方塊 15">
            <a:extLst>
              <a:ext uri="{FF2B5EF4-FFF2-40B4-BE49-F238E27FC236}">
                <a16:creationId xmlns:a16="http://schemas.microsoft.com/office/drawing/2014/main" id="{94E3FB25-45C7-4288-9C0B-14985E95D96B}"/>
              </a:ext>
            </a:extLst>
          </p:cNvPr>
          <p:cNvSpPr txBox="1"/>
          <p:nvPr/>
        </p:nvSpPr>
        <p:spPr>
          <a:xfrm>
            <a:off x="5621019" y="2299566"/>
            <a:ext cx="1272541" cy="338554"/>
          </a:xfrm>
          <a:prstGeom prst="rect">
            <a:avLst/>
          </a:prstGeom>
          <a:noFill/>
        </p:spPr>
        <p:txBody>
          <a:bodyPr wrap="square" rtlCol="0">
            <a:spAutoFit/>
          </a:bodyPr>
          <a:lstStyle/>
          <a:p>
            <a:r>
              <a:rPr lang="en-US" altLang="zh-TW" sz="1600" dirty="0"/>
              <a:t>execution</a:t>
            </a:r>
            <a:endParaRPr lang="zh-TW" altLang="en-US" sz="1600" dirty="0"/>
          </a:p>
        </p:txBody>
      </p:sp>
      <p:sp>
        <p:nvSpPr>
          <p:cNvPr id="17" name="右大括弧 16">
            <a:extLst>
              <a:ext uri="{FF2B5EF4-FFF2-40B4-BE49-F238E27FC236}">
                <a16:creationId xmlns:a16="http://schemas.microsoft.com/office/drawing/2014/main" id="{627BCC87-6132-4271-8C57-837B19674DDC}"/>
              </a:ext>
            </a:extLst>
          </p:cNvPr>
          <p:cNvSpPr/>
          <p:nvPr/>
        </p:nvSpPr>
        <p:spPr>
          <a:xfrm rot="5400000">
            <a:off x="6790055" y="2631131"/>
            <a:ext cx="510539" cy="33769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EFA2E17-35FF-49EE-9FE8-02E245B1B5C9}"/>
              </a:ext>
            </a:extLst>
          </p:cNvPr>
          <p:cNvSpPr txBox="1"/>
          <p:nvPr/>
        </p:nvSpPr>
        <p:spPr>
          <a:xfrm>
            <a:off x="5715001" y="4767052"/>
            <a:ext cx="2971800" cy="461665"/>
          </a:xfrm>
          <a:prstGeom prst="rect">
            <a:avLst/>
          </a:prstGeom>
          <a:noFill/>
        </p:spPr>
        <p:txBody>
          <a:bodyPr wrap="square" rtlCol="0">
            <a:spAutoFit/>
          </a:bodyPr>
          <a:lstStyle/>
          <a:p>
            <a:r>
              <a:rPr lang="en-US" altLang="zh-TW" sz="2400" dirty="0"/>
              <a:t>Operating System!</a:t>
            </a:r>
            <a:endParaRPr lang="zh-TW" altLang="en-US" sz="2400" dirty="0"/>
          </a:p>
        </p:txBody>
      </p:sp>
    </p:spTree>
    <p:extLst>
      <p:ext uri="{BB962C8B-B14F-4D97-AF65-F5344CB8AC3E}">
        <p14:creationId xmlns:p14="http://schemas.microsoft.com/office/powerpoint/2010/main" val="2853693760"/>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Funny videos</a:t>
            </a:r>
          </a:p>
        </p:txBody>
      </p:sp>
      <p:sp>
        <p:nvSpPr>
          <p:cNvPr id="5" name="Rectangle 2">
            <a:extLst>
              <a:ext uri="{FF2B5EF4-FFF2-40B4-BE49-F238E27FC236}">
                <a16:creationId xmlns:a16="http://schemas.microsoft.com/office/drawing/2014/main" id="{C88303FF-33BF-4672-B2C5-D7A483294BBA}"/>
              </a:ext>
            </a:extLst>
          </p:cNvPr>
          <p:cNvSpPr>
            <a:spLocks noChangeArrowheads="1"/>
          </p:cNvSpPr>
          <p:nvPr/>
        </p:nvSpPr>
        <p:spPr bwMode="auto">
          <a:xfrm>
            <a:off x="609600" y="338328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https://www.youtube.com/watch?v=Z3DIFSf5VcI</a:t>
            </a:r>
            <a:r>
              <a:rPr kumimoji="0" lang="zh-TW" altLang="zh-TW" sz="1800" b="0" i="0" u="none" strike="noStrike" cap="none" normalizeH="0" baseline="0" dirty="0">
                <a:ln>
                  <a:noFill/>
                </a:ln>
                <a:solidFill>
                  <a:schemeClr val="tx1"/>
                </a:solidFill>
                <a:effectLst/>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753C46D4-E1D8-496B-B9E3-E88FBE2A8AFC}"/>
              </a:ext>
            </a:extLst>
          </p:cNvPr>
          <p:cNvSpPr>
            <a:spLocks noChangeArrowheads="1"/>
          </p:cNvSpPr>
          <p:nvPr/>
        </p:nvSpPr>
        <p:spPr bwMode="auto">
          <a:xfrm>
            <a:off x="609600" y="2057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https://www.youtube.com/watch?v=b3JLr9BShE0</a:t>
            </a:r>
            <a:r>
              <a:rPr kumimoji="0" lang="zh-TW" altLang="zh-TW" sz="1800" b="0" i="0" u="none" strike="noStrike" cap="none" normalizeH="0" baseline="0" dirty="0">
                <a:ln>
                  <a:noFill/>
                </a:ln>
                <a:solidFill>
                  <a:schemeClr val="tx1"/>
                </a:solidFill>
                <a:effectLst/>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4497659"/>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編號版面配置區 3"/>
          <p:cNvSpPr>
            <a:spLocks noGrp="1"/>
          </p:cNvSpPr>
          <p:nvPr>
            <p:ph type="sldNum" sz="quarter" idx="10"/>
          </p:nvPr>
        </p:nvSpPr>
        <p:spPr>
          <a:noFill/>
        </p:spPr>
        <p:txBody>
          <a:bodyPr/>
          <a:lstStyle/>
          <a:p>
            <a:r>
              <a:rPr lang="en-US" altLang="zh-TW">
                <a:ea typeface="新細明體" charset="-120"/>
              </a:rPr>
              <a:t>8A-</a:t>
            </a:r>
            <a:fld id="{EE47F32D-1B93-4537-9B7C-4502CB862901}" type="slidenum">
              <a:rPr lang="en-US" altLang="zh-TW" smtClean="0">
                <a:ea typeface="新細明體" charset="-120"/>
              </a:rPr>
              <a:pPr/>
              <a:t>91</a:t>
            </a:fld>
            <a:endParaRPr lang="en-US" altLang="zh-TW">
              <a:ea typeface="新細明體" charset="-120"/>
            </a:endParaRPr>
          </a:p>
        </p:txBody>
      </p:sp>
      <p:sp>
        <p:nvSpPr>
          <p:cNvPr id="26627" name="Rectangle 2"/>
          <p:cNvSpPr>
            <a:spLocks noGrp="1" noChangeArrowheads="1"/>
          </p:cNvSpPr>
          <p:nvPr>
            <p:ph type="title"/>
          </p:nvPr>
        </p:nvSpPr>
        <p:spPr/>
        <p:txBody>
          <a:bodyPr/>
          <a:lstStyle/>
          <a:p>
            <a:pPr eaLnBrk="1" hangingPunct="1"/>
            <a:r>
              <a:rPr lang="en-US" altLang="zh-TW" dirty="0">
                <a:ea typeface="新細明體" charset="-120"/>
              </a:rPr>
              <a:t>Project due Oct. 6, 2025</a:t>
            </a:r>
            <a:endParaRPr lang="zh-TW" altLang="en-US" dirty="0">
              <a:ea typeface="新細明體" charset="-120"/>
            </a:endParaRPr>
          </a:p>
        </p:txBody>
      </p:sp>
      <p:sp>
        <p:nvSpPr>
          <p:cNvPr id="26628" name="Rectangle 3"/>
          <p:cNvSpPr>
            <a:spLocks noGrp="1" noChangeArrowheads="1"/>
          </p:cNvSpPr>
          <p:nvPr>
            <p:ph type="body" idx="1"/>
          </p:nvPr>
        </p:nvSpPr>
        <p:spPr/>
        <p:txBody>
          <a:bodyPr/>
          <a:lstStyle/>
          <a:p>
            <a:pPr eaLnBrk="1" hangingPunct="1">
              <a:lnSpc>
                <a:spcPct val="80000"/>
              </a:lnSpc>
            </a:pPr>
            <a:r>
              <a:rPr lang="en-US" altLang="zh-TW" sz="2400">
                <a:ea typeface="新細明體" charset="-120"/>
              </a:rPr>
              <a:t>Use Microsoft Word to type our textbook page.</a:t>
            </a:r>
          </a:p>
          <a:p>
            <a:pPr eaLnBrk="1" hangingPunct="1">
              <a:lnSpc>
                <a:spcPct val="80000"/>
              </a:lnSpc>
            </a:pPr>
            <a:r>
              <a:rPr lang="en-US" altLang="zh-TW" sz="2400">
                <a:ea typeface="新細明體" charset="-120"/>
              </a:rPr>
              <a:t>The page number is 100 + the last two digits of your ID number.</a:t>
            </a:r>
          </a:p>
          <a:p>
            <a:pPr eaLnBrk="1" hangingPunct="1">
              <a:lnSpc>
                <a:spcPct val="80000"/>
              </a:lnSpc>
            </a:pPr>
            <a:r>
              <a:rPr lang="en-US" altLang="zh-TW" sz="2400">
                <a:ea typeface="新細明體" charset="-120"/>
              </a:rPr>
              <a:t>Try to type the page as similar to textbook as possible.</a:t>
            </a:r>
          </a:p>
          <a:p>
            <a:pPr eaLnBrk="1" hangingPunct="1">
              <a:lnSpc>
                <a:spcPct val="80000"/>
              </a:lnSpc>
            </a:pPr>
            <a:r>
              <a:rPr lang="en-US" altLang="zh-TW" sz="2400">
                <a:ea typeface="新細明體" charset="-120"/>
              </a:rPr>
              <a:t>Scan images if necessary, but try to use as much text as possible.</a:t>
            </a:r>
          </a:p>
          <a:p>
            <a:pPr eaLnBrk="1" hangingPunct="1">
              <a:lnSpc>
                <a:spcPct val="80000"/>
              </a:lnSpc>
            </a:pPr>
            <a:endParaRPr lang="en-US" altLang="zh-TW" sz="2400">
              <a:ea typeface="新細明體" charset="-120"/>
            </a:endParaRPr>
          </a:p>
          <a:p>
            <a:pPr eaLnBrk="1" hangingPunct="1">
              <a:lnSpc>
                <a:spcPct val="80000"/>
              </a:lnSpc>
            </a:pPr>
            <a:r>
              <a:rPr lang="en-US" altLang="zh-TW" sz="2400">
                <a:ea typeface="新細明體" charset="-120"/>
              </a:rPr>
              <a:t>Type another page with Microsoft Word to show off your capability.</a:t>
            </a:r>
          </a:p>
          <a:p>
            <a:pPr eaLnBrk="1" hangingPunct="1">
              <a:lnSpc>
                <a:spcPct val="80000"/>
              </a:lnSpc>
            </a:pPr>
            <a:r>
              <a:rPr lang="en-US" altLang="zh-TW" sz="2400">
                <a:ea typeface="新細明體" charset="-120"/>
              </a:rPr>
              <a:t>Include as much graphics, sounds, HTML, mail merge, style, font, type, ... as possible.</a:t>
            </a:r>
            <a:endParaRPr lang="zh-TW" altLang="en-US" sz="2400">
              <a:ea typeface="新細明體" charset="-120"/>
            </a:endParaRPr>
          </a:p>
        </p:txBody>
      </p:sp>
    </p:spTree>
    <p:extLst>
      <p:ext uri="{BB962C8B-B14F-4D97-AF65-F5344CB8AC3E}">
        <p14:creationId xmlns:p14="http://schemas.microsoft.com/office/powerpoint/2010/main" val="3735473024"/>
      </p:ext>
    </p:extLst>
  </p:cSld>
  <p:clrMapOvr>
    <a:masterClrMapping/>
  </p:clrMapOvr>
</p:sld>
</file>

<file path=ppt/theme/theme1.xml><?xml version="1.0" encoding="utf-8"?>
<a:theme xmlns:a="http://schemas.openxmlformats.org/drawingml/2006/main" name="1_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2675</TotalTime>
  <Words>4221</Words>
  <Application>Microsoft Office PowerPoint</Application>
  <PresentationFormat>如螢幕大小 (4:3)</PresentationFormat>
  <Paragraphs>405</Paragraphs>
  <Slides>91</Slides>
  <Notes>20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91</vt:i4>
      </vt:variant>
    </vt:vector>
  </HeadingPairs>
  <TitlesOfParts>
    <vt:vector size="103" baseType="lpstr">
      <vt:lpstr>MS PGothic</vt:lpstr>
      <vt:lpstr>Public Sans</vt:lpstr>
      <vt:lpstr>新細明體</vt:lpstr>
      <vt:lpstr>標楷體</vt:lpstr>
      <vt:lpstr>arial</vt:lpstr>
      <vt:lpstr>arial</vt:lpstr>
      <vt:lpstr>Arial Narrow</vt:lpstr>
      <vt:lpstr>Calibri</vt:lpstr>
      <vt:lpstr>Courier New</vt:lpstr>
      <vt:lpstr>Verdana</vt:lpstr>
      <vt:lpstr>Wingdings</vt:lpstr>
      <vt:lpstr>1_Sample</vt:lpstr>
      <vt:lpstr>DISCOVERING COMPUTERS 2018 Digital Technology, Data, and Devices</vt:lpstr>
      <vt:lpstr>Objectives Overview (1 of 2)</vt:lpstr>
      <vt:lpstr>Objectives Overview (2 of 2)</vt:lpstr>
      <vt:lpstr>Programs and Apps (1 of 5)</vt:lpstr>
      <vt:lpstr>PowerPoint 簡報</vt:lpstr>
      <vt:lpstr>PowerPoint 簡報</vt:lpstr>
      <vt:lpstr>PowerPoint 簡報</vt:lpstr>
      <vt:lpstr>OS</vt:lpstr>
      <vt:lpstr>OS</vt:lpstr>
      <vt:lpstr>PowerPoint 簡報</vt:lpstr>
      <vt:lpstr>API(Application Program Interface)</vt:lpstr>
      <vt:lpstr>API(Application Program Interface)</vt:lpstr>
      <vt:lpstr>Programs and Apps (4 of 5)</vt:lpstr>
      <vt:lpstr>Programs and Apps (5 of 5)</vt:lpstr>
      <vt:lpstr>PowerPoint 簡報</vt:lpstr>
      <vt:lpstr>Productivity Applications (1 of 18)</vt:lpstr>
      <vt:lpstr>Productivity Applications (2 of 18)</vt:lpstr>
      <vt:lpstr>Productivity Applications (3 of 18)</vt:lpstr>
      <vt:lpstr>Productivity Applications (4 of 18)</vt:lpstr>
      <vt:lpstr>PowerPoint 簡報</vt:lpstr>
      <vt:lpstr>PowerPoint 簡報</vt:lpstr>
      <vt:lpstr>PowerPoint 簡報</vt:lpstr>
      <vt:lpstr>PowerPoint 簡報</vt:lpstr>
      <vt:lpstr>為何從google docs下載成word格式會爛掉</vt:lpstr>
      <vt:lpstr>PowerPoint 簡報</vt:lpstr>
      <vt:lpstr>PowerPoint 簡報</vt:lpstr>
      <vt:lpstr>SQL(Structured Query Language)</vt:lpstr>
      <vt:lpstr>PowerPoint 簡報</vt:lpstr>
      <vt:lpstr>PowerPoint 簡報</vt:lpstr>
      <vt:lpstr>Productivity Applications (11 of 18)</vt:lpstr>
      <vt:lpstr>PowerPoint 簡報</vt:lpstr>
      <vt:lpstr>PowerPoint 簡報</vt:lpstr>
      <vt:lpstr>PowerPoint 簡報</vt:lpstr>
      <vt:lpstr>PowerPoint 簡報</vt:lpstr>
      <vt:lpstr>PowerPoint 簡報</vt:lpstr>
      <vt:lpstr>PowerPoint 簡報</vt:lpstr>
      <vt:lpstr>PowerPoint 簡報</vt:lpstr>
      <vt:lpstr>PowerPoint 簡報</vt:lpstr>
      <vt:lpstr>PDF</vt:lpstr>
      <vt:lpstr>PowerPoint 簡報</vt:lpstr>
      <vt:lpstr>PowerPoint 簡報</vt:lpstr>
      <vt:lpstr>PowerPoint 簡報</vt:lpstr>
      <vt:lpstr>How does bar code work</vt:lpstr>
      <vt:lpstr>How does bar code work</vt:lpstr>
      <vt:lpstr>How about QR code</vt:lpstr>
      <vt:lpstr>How about QR code</vt:lpstr>
      <vt:lpstr>PowerPoint 簡報</vt:lpstr>
      <vt:lpstr>Productivity Applications (18 of 18)</vt:lpstr>
      <vt:lpstr>Graphics and Media Software (1 of 5)</vt:lpstr>
      <vt:lpstr>PowerPoint 簡報</vt:lpstr>
      <vt:lpstr>PowerPoint 簡報</vt:lpstr>
      <vt:lpstr>Graphics and Media Software (2 of 5)</vt:lpstr>
      <vt:lpstr>PowerPoint 簡報</vt:lpstr>
      <vt:lpstr>PowerPoint 簡報</vt:lpstr>
      <vt:lpstr>PowerPoint 簡報</vt:lpstr>
      <vt:lpstr>Graphics and Media Software (3 of 5)</vt:lpstr>
      <vt:lpstr>Graphics and Media Software (4 of 5)</vt:lpstr>
      <vt:lpstr>PowerPoint 簡報</vt:lpstr>
      <vt:lpstr>Graphics and Media Software (5 of 5)</vt:lpstr>
      <vt:lpstr>Personal Interest Applications</vt:lpstr>
      <vt:lpstr>PowerPoint 簡報</vt:lpstr>
      <vt:lpstr>PowerPoint 簡報</vt:lpstr>
      <vt:lpstr>Communications Applications</vt:lpstr>
      <vt:lpstr>PowerPoint 簡報</vt:lpstr>
      <vt:lpstr>Security</vt:lpstr>
      <vt:lpstr>Security</vt:lpstr>
      <vt:lpstr>Desktop goose</vt:lpstr>
      <vt:lpstr>Security</vt:lpstr>
      <vt:lpstr>Security</vt:lpstr>
      <vt:lpstr>PowerPoint 簡報</vt:lpstr>
      <vt:lpstr>PowerPoint 簡報</vt:lpstr>
      <vt:lpstr>Security Tools (slide 3 of 5)</vt:lpstr>
      <vt:lpstr>Security Tools (slide 4 of 5)</vt:lpstr>
      <vt:lpstr>Security Tools (slide 5 of 5)</vt:lpstr>
      <vt:lpstr>PowerPoint 簡報</vt:lpstr>
      <vt:lpstr>PowerPoint 簡報</vt:lpstr>
      <vt:lpstr>PowerPoint 簡報</vt:lpstr>
      <vt:lpstr>PowerPoint 簡報</vt:lpstr>
      <vt:lpstr>Cache(快取)</vt:lpstr>
      <vt:lpstr>PowerPoint 簡報</vt:lpstr>
      <vt:lpstr>PowerPoint 簡報</vt:lpstr>
      <vt:lpstr>Disk defragmenter 磁碟重組</vt:lpstr>
      <vt:lpstr>PowerPoint 簡報</vt:lpstr>
      <vt:lpstr>File, Disk, and System Management Tools (6 of 7)</vt:lpstr>
      <vt:lpstr>File, Disk, and System Management Tools (7 of 7)</vt:lpstr>
      <vt:lpstr>File, Disk, and System Management Tools (7 of 7)</vt:lpstr>
      <vt:lpstr>PowerPoint 簡報</vt:lpstr>
      <vt:lpstr>PowerPoint 簡報</vt:lpstr>
      <vt:lpstr>Summary</vt:lpstr>
      <vt:lpstr>Funny videos</vt:lpstr>
      <vt:lpstr>Project due Oct. 6, 2025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Programs and Apps: Productivity, Graphics, Security, and Other Tools</dc:title>
  <dc:creator>Vermatt</dc:creator>
  <cp:lastModifiedBy>user</cp:lastModifiedBy>
  <cp:revision>192</cp:revision>
  <dcterms:created xsi:type="dcterms:W3CDTF">2017-01-15T04:10:22Z</dcterms:created>
  <dcterms:modified xsi:type="dcterms:W3CDTF">2025-09-22T01:03:13Z</dcterms:modified>
</cp:coreProperties>
</file>